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  <p:sldMasterId id="2147483720" r:id="rId2"/>
  </p:sldMasterIdLst>
  <p:notesMasterIdLst>
    <p:notesMasterId r:id="rId9"/>
  </p:notesMasterIdLst>
  <p:sldIdLst>
    <p:sldId id="5585" r:id="rId3"/>
    <p:sldId id="280" r:id="rId4"/>
    <p:sldId id="5586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616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8"/>
  </p:normalViewPr>
  <p:slideViewPr>
    <p:cSldViewPr>
      <p:cViewPr varScale="1">
        <p:scale>
          <a:sx n="117" d="100"/>
          <a:sy n="117" d="100"/>
        </p:scale>
        <p:origin x="36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6C1AE-C8BD-624B-BC6C-D13AB018D778}" type="doc">
      <dgm:prSet loTypeId="urn:microsoft.com/office/officeart/2005/8/layout/cycle8" loCatId="" qsTypeId="urn:microsoft.com/office/officeart/2005/8/quickstyle/simple1" qsCatId="simple" csTypeId="urn:microsoft.com/office/officeart/2005/8/colors/accent0_2" csCatId="mainScheme" phldr="1"/>
      <dgm:spPr/>
    </dgm:pt>
    <dgm:pt modelId="{9CE7663B-DA11-A44A-A556-1CA95B7E8DB9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76A53DEA-6043-364F-8620-4266D1862CE0}" type="parTrans" cxnId="{309EB83C-224A-9740-960F-9590F04A79EF}">
      <dgm:prSet/>
      <dgm:spPr/>
      <dgm:t>
        <a:bodyPr/>
        <a:lstStyle/>
        <a:p>
          <a:endParaRPr lang="en-US"/>
        </a:p>
      </dgm:t>
    </dgm:pt>
    <dgm:pt modelId="{9F636519-2154-694E-803D-D3B763EBB9BD}" type="sibTrans" cxnId="{309EB83C-224A-9740-960F-9590F04A79EF}">
      <dgm:prSet/>
      <dgm:spPr/>
      <dgm:t>
        <a:bodyPr/>
        <a:lstStyle/>
        <a:p>
          <a:endParaRPr lang="en-US"/>
        </a:p>
      </dgm:t>
    </dgm:pt>
    <dgm:pt modelId="{1C3FA1EA-BF4F-BE44-A990-3569B88499B6}">
      <dgm:prSet phldrT="[Text]"/>
      <dgm:spPr/>
      <dgm:t>
        <a:bodyPr/>
        <a:lstStyle/>
        <a:p>
          <a:r>
            <a:rPr lang="en-US" dirty="0"/>
            <a:t>Services</a:t>
          </a:r>
        </a:p>
      </dgm:t>
    </dgm:pt>
    <dgm:pt modelId="{0AE3F963-EECB-004F-8DF5-FB4DAB1669CA}" type="parTrans" cxnId="{FFDD4B7E-A729-6245-BDE7-78ED31D985E5}">
      <dgm:prSet/>
      <dgm:spPr/>
      <dgm:t>
        <a:bodyPr/>
        <a:lstStyle/>
        <a:p>
          <a:endParaRPr lang="en-US"/>
        </a:p>
      </dgm:t>
    </dgm:pt>
    <dgm:pt modelId="{66EA5BEE-D05D-F549-BFBF-2E375C5FB06F}" type="sibTrans" cxnId="{FFDD4B7E-A729-6245-BDE7-78ED31D985E5}">
      <dgm:prSet/>
      <dgm:spPr/>
      <dgm:t>
        <a:bodyPr/>
        <a:lstStyle/>
        <a:p>
          <a:endParaRPr lang="en-US"/>
        </a:p>
      </dgm:t>
    </dgm:pt>
    <dgm:pt modelId="{A637CCC8-67AB-3441-A1E4-4554739BE168}">
      <dgm:prSet phldrT="[Text]"/>
      <dgm:spPr/>
      <dgm:t>
        <a:bodyPr/>
        <a:lstStyle/>
        <a:p>
          <a:r>
            <a:rPr lang="en-US" dirty="0"/>
            <a:t>Outreach</a:t>
          </a:r>
        </a:p>
      </dgm:t>
    </dgm:pt>
    <dgm:pt modelId="{1B5FEBCC-FD78-8047-911D-15B00514D015}" type="parTrans" cxnId="{2B239514-6924-2B4F-AF52-5A0AA0EB9FCB}">
      <dgm:prSet/>
      <dgm:spPr/>
      <dgm:t>
        <a:bodyPr/>
        <a:lstStyle/>
        <a:p>
          <a:endParaRPr lang="en-US"/>
        </a:p>
      </dgm:t>
    </dgm:pt>
    <dgm:pt modelId="{719F9571-6695-0E42-9C0A-43C0FC998F61}" type="sibTrans" cxnId="{2B239514-6924-2B4F-AF52-5A0AA0EB9FCB}">
      <dgm:prSet/>
      <dgm:spPr/>
      <dgm:t>
        <a:bodyPr/>
        <a:lstStyle/>
        <a:p>
          <a:endParaRPr lang="en-US"/>
        </a:p>
      </dgm:t>
    </dgm:pt>
    <dgm:pt modelId="{EEF03813-D428-1A45-8236-12C6A53B0135}" type="pres">
      <dgm:prSet presAssocID="{B1F6C1AE-C8BD-624B-BC6C-D13AB018D778}" presName="compositeShape" presStyleCnt="0">
        <dgm:presLayoutVars>
          <dgm:chMax val="7"/>
          <dgm:dir/>
          <dgm:resizeHandles val="exact"/>
        </dgm:presLayoutVars>
      </dgm:prSet>
      <dgm:spPr/>
    </dgm:pt>
    <dgm:pt modelId="{2BEC71C3-F2FF-A244-89D1-C6D86C68BAC1}" type="pres">
      <dgm:prSet presAssocID="{B1F6C1AE-C8BD-624B-BC6C-D13AB018D778}" presName="wedge1" presStyleLbl="node1" presStyleIdx="0" presStyleCnt="3"/>
      <dgm:spPr/>
    </dgm:pt>
    <dgm:pt modelId="{DC17B7AA-C733-5749-94CF-CD439A3B5362}" type="pres">
      <dgm:prSet presAssocID="{B1F6C1AE-C8BD-624B-BC6C-D13AB018D778}" presName="dummy1a" presStyleCnt="0"/>
      <dgm:spPr/>
    </dgm:pt>
    <dgm:pt modelId="{44C23DF8-F861-0A45-9D2F-4A51D80A5F68}" type="pres">
      <dgm:prSet presAssocID="{B1F6C1AE-C8BD-624B-BC6C-D13AB018D778}" presName="dummy1b" presStyleCnt="0"/>
      <dgm:spPr/>
    </dgm:pt>
    <dgm:pt modelId="{C9B5C207-BDFD-384A-8B2E-02FB9D661588}" type="pres">
      <dgm:prSet presAssocID="{B1F6C1AE-C8BD-624B-BC6C-D13AB018D77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25A5318-6718-4A4D-BE59-6F4605DBD2AD}" type="pres">
      <dgm:prSet presAssocID="{B1F6C1AE-C8BD-624B-BC6C-D13AB018D778}" presName="wedge2" presStyleLbl="node1" presStyleIdx="1" presStyleCnt="3"/>
      <dgm:spPr/>
    </dgm:pt>
    <dgm:pt modelId="{D4242239-E8AF-F549-BD2A-188B99C2DD73}" type="pres">
      <dgm:prSet presAssocID="{B1F6C1AE-C8BD-624B-BC6C-D13AB018D778}" presName="dummy2a" presStyleCnt="0"/>
      <dgm:spPr/>
    </dgm:pt>
    <dgm:pt modelId="{FBF387E7-5220-984D-AACF-5F992F013E82}" type="pres">
      <dgm:prSet presAssocID="{B1F6C1AE-C8BD-624B-BC6C-D13AB018D778}" presName="dummy2b" presStyleCnt="0"/>
      <dgm:spPr/>
    </dgm:pt>
    <dgm:pt modelId="{978FF99D-D061-A74B-A707-005C06D9018F}" type="pres">
      <dgm:prSet presAssocID="{B1F6C1AE-C8BD-624B-BC6C-D13AB018D77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68AFFC9-1E61-9B4D-8D2A-BABC08369913}" type="pres">
      <dgm:prSet presAssocID="{B1F6C1AE-C8BD-624B-BC6C-D13AB018D778}" presName="wedge3" presStyleLbl="node1" presStyleIdx="2" presStyleCnt="3"/>
      <dgm:spPr/>
    </dgm:pt>
    <dgm:pt modelId="{1144837F-B8E8-D142-8CE6-2C5A465A2198}" type="pres">
      <dgm:prSet presAssocID="{B1F6C1AE-C8BD-624B-BC6C-D13AB018D778}" presName="dummy3a" presStyleCnt="0"/>
      <dgm:spPr/>
    </dgm:pt>
    <dgm:pt modelId="{881E0B5C-39C3-CD40-A247-F2872AEF1AF9}" type="pres">
      <dgm:prSet presAssocID="{B1F6C1AE-C8BD-624B-BC6C-D13AB018D778}" presName="dummy3b" presStyleCnt="0"/>
      <dgm:spPr/>
    </dgm:pt>
    <dgm:pt modelId="{5706B287-94FF-0248-AB76-4E4B60EB5EB0}" type="pres">
      <dgm:prSet presAssocID="{B1F6C1AE-C8BD-624B-BC6C-D13AB018D77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7421BE3-A312-7B41-9982-25A803591796}" type="pres">
      <dgm:prSet presAssocID="{9F636519-2154-694E-803D-D3B763EBB9BD}" presName="arrowWedge1" presStyleLbl="fgSibTrans2D1" presStyleIdx="0" presStyleCnt="3"/>
      <dgm:spPr/>
    </dgm:pt>
    <dgm:pt modelId="{663C1BAB-03BE-CB43-A262-D245E2C437D0}" type="pres">
      <dgm:prSet presAssocID="{66EA5BEE-D05D-F549-BFBF-2E375C5FB06F}" presName="arrowWedge2" presStyleLbl="fgSibTrans2D1" presStyleIdx="1" presStyleCnt="3"/>
      <dgm:spPr/>
    </dgm:pt>
    <dgm:pt modelId="{926DF1B4-A4B5-1648-B2F3-90A0885BEFE5}" type="pres">
      <dgm:prSet presAssocID="{719F9571-6695-0E42-9C0A-43C0FC998F61}" presName="arrowWedge3" presStyleLbl="fgSibTrans2D1" presStyleIdx="2" presStyleCnt="3"/>
      <dgm:spPr/>
    </dgm:pt>
  </dgm:ptLst>
  <dgm:cxnLst>
    <dgm:cxn modelId="{EF583114-960C-9349-BB6C-7BD891F79836}" type="presOf" srcId="{1C3FA1EA-BF4F-BE44-A990-3569B88499B6}" destId="{978FF99D-D061-A74B-A707-005C06D9018F}" srcOrd="1" destOrd="0" presId="urn:microsoft.com/office/officeart/2005/8/layout/cycle8"/>
    <dgm:cxn modelId="{2B239514-6924-2B4F-AF52-5A0AA0EB9FCB}" srcId="{B1F6C1AE-C8BD-624B-BC6C-D13AB018D778}" destId="{A637CCC8-67AB-3441-A1E4-4554739BE168}" srcOrd="2" destOrd="0" parTransId="{1B5FEBCC-FD78-8047-911D-15B00514D015}" sibTransId="{719F9571-6695-0E42-9C0A-43C0FC998F61}"/>
    <dgm:cxn modelId="{309EB83C-224A-9740-960F-9590F04A79EF}" srcId="{B1F6C1AE-C8BD-624B-BC6C-D13AB018D778}" destId="{9CE7663B-DA11-A44A-A556-1CA95B7E8DB9}" srcOrd="0" destOrd="0" parTransId="{76A53DEA-6043-364F-8620-4266D1862CE0}" sibTransId="{9F636519-2154-694E-803D-D3B763EBB9BD}"/>
    <dgm:cxn modelId="{0023C371-B762-FA47-A2D6-834B1971FBAC}" type="presOf" srcId="{9CE7663B-DA11-A44A-A556-1CA95B7E8DB9}" destId="{C9B5C207-BDFD-384A-8B2E-02FB9D661588}" srcOrd="1" destOrd="0" presId="urn:microsoft.com/office/officeart/2005/8/layout/cycle8"/>
    <dgm:cxn modelId="{FFDD4B7E-A729-6245-BDE7-78ED31D985E5}" srcId="{B1F6C1AE-C8BD-624B-BC6C-D13AB018D778}" destId="{1C3FA1EA-BF4F-BE44-A990-3569B88499B6}" srcOrd="1" destOrd="0" parTransId="{0AE3F963-EECB-004F-8DF5-FB4DAB1669CA}" sibTransId="{66EA5BEE-D05D-F549-BFBF-2E375C5FB06F}"/>
    <dgm:cxn modelId="{6951F68A-2F7F-E24D-9436-60F79F8643A2}" type="presOf" srcId="{9CE7663B-DA11-A44A-A556-1CA95B7E8DB9}" destId="{2BEC71C3-F2FF-A244-89D1-C6D86C68BAC1}" srcOrd="0" destOrd="0" presId="urn:microsoft.com/office/officeart/2005/8/layout/cycle8"/>
    <dgm:cxn modelId="{C9DB44AC-214E-9443-9982-0012C317749E}" type="presOf" srcId="{A637CCC8-67AB-3441-A1E4-4554739BE168}" destId="{B68AFFC9-1E61-9B4D-8D2A-BABC08369913}" srcOrd="0" destOrd="0" presId="urn:microsoft.com/office/officeart/2005/8/layout/cycle8"/>
    <dgm:cxn modelId="{2236C4D1-2A66-5D4F-AB2E-82AAF2AB3DF4}" type="presOf" srcId="{1C3FA1EA-BF4F-BE44-A990-3569B88499B6}" destId="{425A5318-6718-4A4D-BE59-6F4605DBD2AD}" srcOrd="0" destOrd="0" presId="urn:microsoft.com/office/officeart/2005/8/layout/cycle8"/>
    <dgm:cxn modelId="{9794ECF4-2AAA-654C-8F63-EF68761834C1}" type="presOf" srcId="{A637CCC8-67AB-3441-A1E4-4554739BE168}" destId="{5706B287-94FF-0248-AB76-4E4B60EB5EB0}" srcOrd="1" destOrd="0" presId="urn:microsoft.com/office/officeart/2005/8/layout/cycle8"/>
    <dgm:cxn modelId="{3CD087FA-332B-BA40-9C1F-D50B6625D95A}" type="presOf" srcId="{B1F6C1AE-C8BD-624B-BC6C-D13AB018D778}" destId="{EEF03813-D428-1A45-8236-12C6A53B0135}" srcOrd="0" destOrd="0" presId="urn:microsoft.com/office/officeart/2005/8/layout/cycle8"/>
    <dgm:cxn modelId="{43A8DF3D-7A7A-4F43-BA38-9B082B0B031E}" type="presParOf" srcId="{EEF03813-D428-1A45-8236-12C6A53B0135}" destId="{2BEC71C3-F2FF-A244-89D1-C6D86C68BAC1}" srcOrd="0" destOrd="0" presId="urn:microsoft.com/office/officeart/2005/8/layout/cycle8"/>
    <dgm:cxn modelId="{71C95E2D-9E58-4340-B7EF-6B31858C4317}" type="presParOf" srcId="{EEF03813-D428-1A45-8236-12C6A53B0135}" destId="{DC17B7AA-C733-5749-94CF-CD439A3B5362}" srcOrd="1" destOrd="0" presId="urn:microsoft.com/office/officeart/2005/8/layout/cycle8"/>
    <dgm:cxn modelId="{88C6C09C-944B-BB4D-BEE5-CB574D7D0445}" type="presParOf" srcId="{EEF03813-D428-1A45-8236-12C6A53B0135}" destId="{44C23DF8-F861-0A45-9D2F-4A51D80A5F68}" srcOrd="2" destOrd="0" presId="urn:microsoft.com/office/officeart/2005/8/layout/cycle8"/>
    <dgm:cxn modelId="{E33C8826-4EE9-4643-BFF0-1BEDF5A7F9CE}" type="presParOf" srcId="{EEF03813-D428-1A45-8236-12C6A53B0135}" destId="{C9B5C207-BDFD-384A-8B2E-02FB9D661588}" srcOrd="3" destOrd="0" presId="urn:microsoft.com/office/officeart/2005/8/layout/cycle8"/>
    <dgm:cxn modelId="{B99435E7-2CED-8542-A908-A538E88E74C9}" type="presParOf" srcId="{EEF03813-D428-1A45-8236-12C6A53B0135}" destId="{425A5318-6718-4A4D-BE59-6F4605DBD2AD}" srcOrd="4" destOrd="0" presId="urn:microsoft.com/office/officeart/2005/8/layout/cycle8"/>
    <dgm:cxn modelId="{91F57E20-67FC-0348-8889-A83C669DB7E0}" type="presParOf" srcId="{EEF03813-D428-1A45-8236-12C6A53B0135}" destId="{D4242239-E8AF-F549-BD2A-188B99C2DD73}" srcOrd="5" destOrd="0" presId="urn:microsoft.com/office/officeart/2005/8/layout/cycle8"/>
    <dgm:cxn modelId="{C723ADEE-E1F9-B64E-B395-26D64D467C7F}" type="presParOf" srcId="{EEF03813-D428-1A45-8236-12C6A53B0135}" destId="{FBF387E7-5220-984D-AACF-5F992F013E82}" srcOrd="6" destOrd="0" presId="urn:microsoft.com/office/officeart/2005/8/layout/cycle8"/>
    <dgm:cxn modelId="{AE91019B-25C3-A34F-A2A9-EBE9E798D1F0}" type="presParOf" srcId="{EEF03813-D428-1A45-8236-12C6A53B0135}" destId="{978FF99D-D061-A74B-A707-005C06D9018F}" srcOrd="7" destOrd="0" presId="urn:microsoft.com/office/officeart/2005/8/layout/cycle8"/>
    <dgm:cxn modelId="{5ABEB945-88B1-AC48-B004-C4E285EAC3FB}" type="presParOf" srcId="{EEF03813-D428-1A45-8236-12C6A53B0135}" destId="{B68AFFC9-1E61-9B4D-8D2A-BABC08369913}" srcOrd="8" destOrd="0" presId="urn:microsoft.com/office/officeart/2005/8/layout/cycle8"/>
    <dgm:cxn modelId="{7AF468FF-FE9A-9349-A02F-F4DBE329C8C2}" type="presParOf" srcId="{EEF03813-D428-1A45-8236-12C6A53B0135}" destId="{1144837F-B8E8-D142-8CE6-2C5A465A2198}" srcOrd="9" destOrd="0" presId="urn:microsoft.com/office/officeart/2005/8/layout/cycle8"/>
    <dgm:cxn modelId="{B57E887F-D6EC-E342-A746-E47B580DCFA3}" type="presParOf" srcId="{EEF03813-D428-1A45-8236-12C6A53B0135}" destId="{881E0B5C-39C3-CD40-A247-F2872AEF1AF9}" srcOrd="10" destOrd="0" presId="urn:microsoft.com/office/officeart/2005/8/layout/cycle8"/>
    <dgm:cxn modelId="{F3F63C52-DB41-A841-9E03-6347343D541A}" type="presParOf" srcId="{EEF03813-D428-1A45-8236-12C6A53B0135}" destId="{5706B287-94FF-0248-AB76-4E4B60EB5EB0}" srcOrd="11" destOrd="0" presId="urn:microsoft.com/office/officeart/2005/8/layout/cycle8"/>
    <dgm:cxn modelId="{9E7B3E33-7237-9B4C-A384-E6806553E9CB}" type="presParOf" srcId="{EEF03813-D428-1A45-8236-12C6A53B0135}" destId="{D7421BE3-A312-7B41-9982-25A803591796}" srcOrd="12" destOrd="0" presId="urn:microsoft.com/office/officeart/2005/8/layout/cycle8"/>
    <dgm:cxn modelId="{3036652B-12F1-694F-B495-AEDBCE917369}" type="presParOf" srcId="{EEF03813-D428-1A45-8236-12C6A53B0135}" destId="{663C1BAB-03BE-CB43-A262-D245E2C437D0}" srcOrd="13" destOrd="0" presId="urn:microsoft.com/office/officeart/2005/8/layout/cycle8"/>
    <dgm:cxn modelId="{032E9D2A-4A8B-5846-BCC7-46EDD760116D}" type="presParOf" srcId="{EEF03813-D428-1A45-8236-12C6A53B0135}" destId="{926DF1B4-A4B5-1648-B2F3-90A0885BEFE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23AFA-04AF-A645-B1B6-DA9880E6264A}" type="doc">
      <dgm:prSet loTypeId="urn:microsoft.com/office/officeart/2005/8/layout/vList2" loCatId="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5DAA47D-1E3B-0F4E-8790-055AFBD6E63A}">
      <dgm:prSet phldrT="[Text]"/>
      <dgm:spPr/>
      <dgm:t>
        <a:bodyPr/>
        <a:lstStyle/>
        <a:p>
          <a:r>
            <a:rPr lang="en-US" dirty="0"/>
            <a:t>Applied Hydroclimate Sciences</a:t>
          </a:r>
        </a:p>
      </dgm:t>
    </dgm:pt>
    <dgm:pt modelId="{5C298365-7247-4C4B-BF5B-4BF33443E395}" type="parTrans" cxnId="{442E2A9C-CE9E-8543-9BBC-83939E7F0105}">
      <dgm:prSet/>
      <dgm:spPr/>
      <dgm:t>
        <a:bodyPr/>
        <a:lstStyle/>
        <a:p>
          <a:endParaRPr lang="en-US"/>
        </a:p>
      </dgm:t>
    </dgm:pt>
    <dgm:pt modelId="{C0E21A34-7F81-3C4A-8D46-BC41A44C960B}" type="sibTrans" cxnId="{442E2A9C-CE9E-8543-9BBC-83939E7F0105}">
      <dgm:prSet/>
      <dgm:spPr/>
      <dgm:t>
        <a:bodyPr/>
        <a:lstStyle/>
        <a:p>
          <a:endParaRPr lang="en-US"/>
        </a:p>
      </dgm:t>
    </dgm:pt>
    <dgm:pt modelId="{2355A8F3-EABC-504C-8365-F9FC0BC05556}">
      <dgm:prSet phldrT="[Text]"/>
      <dgm:spPr/>
      <dgm:t>
        <a:bodyPr/>
        <a:lstStyle/>
        <a:p>
          <a:r>
            <a:rPr lang="en-US" dirty="0"/>
            <a:t>Problem solving related to water</a:t>
          </a:r>
        </a:p>
      </dgm:t>
    </dgm:pt>
    <dgm:pt modelId="{3273B6C9-D96F-DB40-94C4-3F770B324188}" type="parTrans" cxnId="{C23DC493-608C-1C4A-9DA9-4E89F0B778D3}">
      <dgm:prSet/>
      <dgm:spPr/>
      <dgm:t>
        <a:bodyPr/>
        <a:lstStyle/>
        <a:p>
          <a:endParaRPr lang="en-US"/>
        </a:p>
      </dgm:t>
    </dgm:pt>
    <dgm:pt modelId="{81988BF6-D67C-C54A-92B4-7790CBB9D4E9}" type="sibTrans" cxnId="{C23DC493-608C-1C4A-9DA9-4E89F0B778D3}">
      <dgm:prSet/>
      <dgm:spPr/>
      <dgm:t>
        <a:bodyPr/>
        <a:lstStyle/>
        <a:p>
          <a:endParaRPr lang="en-US"/>
        </a:p>
      </dgm:t>
    </dgm:pt>
    <dgm:pt modelId="{B2994FD6-FC97-3948-A247-A101625C70FF}">
      <dgm:prSet phldrT="[Text]"/>
      <dgm:spPr/>
      <dgm:t>
        <a:bodyPr/>
        <a:lstStyle/>
        <a:p>
          <a:r>
            <a:rPr lang="en-US" dirty="0"/>
            <a:t>Climate Adaptation and Mitigation for Public and Private Sectors</a:t>
          </a:r>
        </a:p>
      </dgm:t>
    </dgm:pt>
    <dgm:pt modelId="{F56E4A1A-57DD-F742-8E98-98500F024F54}" type="parTrans" cxnId="{F31426D4-C5CC-EF4A-B2ED-71826D4641F6}">
      <dgm:prSet/>
      <dgm:spPr/>
      <dgm:t>
        <a:bodyPr/>
        <a:lstStyle/>
        <a:p>
          <a:endParaRPr lang="en-US"/>
        </a:p>
      </dgm:t>
    </dgm:pt>
    <dgm:pt modelId="{876D9000-7CEB-8745-B2C2-40E53C542795}" type="sibTrans" cxnId="{F31426D4-C5CC-EF4A-B2ED-71826D4641F6}">
      <dgm:prSet/>
      <dgm:spPr/>
      <dgm:t>
        <a:bodyPr/>
        <a:lstStyle/>
        <a:p>
          <a:endParaRPr lang="en-US"/>
        </a:p>
      </dgm:t>
    </dgm:pt>
    <dgm:pt modelId="{8F5F5D93-8A79-8646-AB54-F2B38DF14C34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Food security, Migration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 Public </a:t>
          </a:r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Health, Disaster preparedness, Water resources</a:t>
          </a:r>
          <a:endParaRPr lang="en-US" dirty="0"/>
        </a:p>
      </dgm:t>
    </dgm:pt>
    <dgm:pt modelId="{F6E526A1-9399-A746-85FE-BCF0018C7790}" type="parTrans" cxnId="{190BC418-97DD-C040-9368-F785228DFB40}">
      <dgm:prSet/>
      <dgm:spPr/>
      <dgm:t>
        <a:bodyPr/>
        <a:lstStyle/>
        <a:p>
          <a:endParaRPr lang="en-US"/>
        </a:p>
      </dgm:t>
    </dgm:pt>
    <dgm:pt modelId="{09C59939-583A-AA48-96B5-75CCED23560D}" type="sibTrans" cxnId="{190BC418-97DD-C040-9368-F785228DFB40}">
      <dgm:prSet/>
      <dgm:spPr/>
      <dgm:t>
        <a:bodyPr/>
        <a:lstStyle/>
        <a:p>
          <a:endParaRPr lang="en-US"/>
        </a:p>
      </dgm:t>
    </dgm:pt>
    <dgm:pt modelId="{0DA4B7FD-6650-2540-BD97-794B7DE9139E}">
      <dgm:prSet phldrT="[Text]"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Climate projections for Southwest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US</a:t>
          </a:r>
          <a:endParaRPr lang="en-US" dirty="0"/>
        </a:p>
      </dgm:t>
    </dgm:pt>
    <dgm:pt modelId="{734DB913-4CB6-294C-8DEF-A6A0B499EA45}" type="parTrans" cxnId="{1FD59F35-8B3E-2C4E-B762-D2B67F33526D}">
      <dgm:prSet/>
      <dgm:spPr/>
      <dgm:t>
        <a:bodyPr/>
        <a:lstStyle/>
        <a:p>
          <a:endParaRPr lang="en-US"/>
        </a:p>
      </dgm:t>
    </dgm:pt>
    <dgm:pt modelId="{6944692A-046E-564B-826A-9E9FB05ABEA6}" type="sibTrans" cxnId="{1FD59F35-8B3E-2C4E-B762-D2B67F33526D}">
      <dgm:prSet/>
      <dgm:spPr/>
      <dgm:t>
        <a:bodyPr/>
        <a:lstStyle/>
        <a:p>
          <a:endParaRPr lang="en-US"/>
        </a:p>
      </dgm:t>
    </dgm:pt>
    <dgm:pt modelId="{C101B3E2-95B4-BE43-8A4D-D0102B8020A2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Sufficient spatial granularity </a:t>
          </a:r>
          <a:endParaRPr lang="en-US" dirty="0"/>
        </a:p>
      </dgm:t>
    </dgm:pt>
    <dgm:pt modelId="{E114D419-348B-364A-B859-9A0CF0A36C94}" type="parTrans" cxnId="{2663C6C8-D6C1-964A-B8EA-F3576906398C}">
      <dgm:prSet/>
      <dgm:spPr/>
      <dgm:t>
        <a:bodyPr/>
        <a:lstStyle/>
        <a:p>
          <a:endParaRPr lang="en-US"/>
        </a:p>
      </dgm:t>
    </dgm:pt>
    <dgm:pt modelId="{755694DB-8B93-2648-914E-5A5E857F28FF}" type="sibTrans" cxnId="{2663C6C8-D6C1-964A-B8EA-F3576906398C}">
      <dgm:prSet/>
      <dgm:spPr/>
      <dgm:t>
        <a:bodyPr/>
        <a:lstStyle/>
        <a:p>
          <a:endParaRPr lang="en-US"/>
        </a:p>
      </dgm:t>
    </dgm:pt>
    <dgm:pt modelId="{B2436FEC-CDDD-A24E-8A09-3D53D32016BC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Socioeconomical Impact</a:t>
          </a:r>
          <a:endParaRPr lang="en-US" dirty="0"/>
        </a:p>
      </dgm:t>
    </dgm:pt>
    <dgm:pt modelId="{F7CCCEF5-16BD-BA4D-A991-BBBBBEEB894D}" type="parTrans" cxnId="{93D14561-D97C-384A-B934-F652D6BB746F}">
      <dgm:prSet/>
      <dgm:spPr/>
      <dgm:t>
        <a:bodyPr/>
        <a:lstStyle/>
        <a:p>
          <a:endParaRPr lang="en-US"/>
        </a:p>
      </dgm:t>
    </dgm:pt>
    <dgm:pt modelId="{FE3D38EB-EA7B-104D-8712-3BFEF2A2B290}" type="sibTrans" cxnId="{93D14561-D97C-384A-B934-F652D6BB746F}">
      <dgm:prSet/>
      <dgm:spPr/>
      <dgm:t>
        <a:bodyPr/>
        <a:lstStyle/>
        <a:p>
          <a:endParaRPr lang="en-US"/>
        </a:p>
      </dgm:t>
    </dgm:pt>
    <dgm:pt modelId="{55B57DC6-CF08-A848-9950-6BC50265AB41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Economical Translation of Environmental Risk Assessment</a:t>
          </a:r>
          <a:endParaRPr lang="en-US" dirty="0"/>
        </a:p>
      </dgm:t>
    </dgm:pt>
    <dgm:pt modelId="{310036FE-F1BD-F140-ACDE-193B1F07A282}" type="parTrans" cxnId="{17F2C5E7-006E-3C4F-A61D-F886E27E970F}">
      <dgm:prSet/>
      <dgm:spPr/>
      <dgm:t>
        <a:bodyPr/>
        <a:lstStyle/>
        <a:p>
          <a:endParaRPr lang="en-US"/>
        </a:p>
      </dgm:t>
    </dgm:pt>
    <dgm:pt modelId="{E66AC005-7166-DB4F-B2B0-C0FE0C30B0E3}" type="sibTrans" cxnId="{17F2C5E7-006E-3C4F-A61D-F886E27E970F}">
      <dgm:prSet/>
      <dgm:spPr/>
      <dgm:t>
        <a:bodyPr/>
        <a:lstStyle/>
        <a:p>
          <a:endParaRPr lang="en-US"/>
        </a:p>
      </dgm:t>
    </dgm:pt>
    <dgm:pt modelId="{D285DB26-12C9-B54F-84A0-E6CD696A973A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Climate data processing, ensemble climate projection</a:t>
          </a:r>
          <a:endParaRPr lang="en-US" dirty="0"/>
        </a:p>
      </dgm:t>
    </dgm:pt>
    <dgm:pt modelId="{C1AE7FDA-FB68-EF42-A734-468E58D4812D}" type="parTrans" cxnId="{7C5809A9-17B3-D34B-B84D-27A59BAAAC38}">
      <dgm:prSet/>
      <dgm:spPr/>
      <dgm:t>
        <a:bodyPr/>
        <a:lstStyle/>
        <a:p>
          <a:endParaRPr lang="en-US"/>
        </a:p>
      </dgm:t>
    </dgm:pt>
    <dgm:pt modelId="{F7A0A425-B14D-CA45-8ABC-BA1BE2E57417}" type="sibTrans" cxnId="{7C5809A9-17B3-D34B-B84D-27A59BAAAC38}">
      <dgm:prSet/>
      <dgm:spPr/>
      <dgm:t>
        <a:bodyPr/>
        <a:lstStyle/>
        <a:p>
          <a:endParaRPr lang="en-US"/>
        </a:p>
      </dgm:t>
    </dgm:pt>
    <dgm:pt modelId="{A06F2354-B9F2-AB45-9513-96DED6C88197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Climate Impact Metric</a:t>
          </a:r>
          <a:endParaRPr lang="en-US" dirty="0"/>
        </a:p>
      </dgm:t>
    </dgm:pt>
    <dgm:pt modelId="{BDC567DC-B292-4A40-B036-2C7FB3398E09}" type="parTrans" cxnId="{9E9A0535-602C-6F4D-A8D0-4DECE6905555}">
      <dgm:prSet/>
      <dgm:spPr/>
      <dgm:t>
        <a:bodyPr/>
        <a:lstStyle/>
        <a:p>
          <a:endParaRPr lang="en-US"/>
        </a:p>
      </dgm:t>
    </dgm:pt>
    <dgm:pt modelId="{8461B3EB-BA2D-5B40-9024-4299A1F84AF7}" type="sibTrans" cxnId="{9E9A0535-602C-6F4D-A8D0-4DECE6905555}">
      <dgm:prSet/>
      <dgm:spPr/>
      <dgm:t>
        <a:bodyPr/>
        <a:lstStyle/>
        <a:p>
          <a:endParaRPr lang="en-US"/>
        </a:p>
      </dgm:t>
    </dgm:pt>
    <dgm:pt modelId="{A04303D6-D03F-B449-831B-4B60B2DD62EC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Effectiveness of adaptation</a:t>
          </a:r>
          <a:endParaRPr lang="en-US" dirty="0"/>
        </a:p>
      </dgm:t>
    </dgm:pt>
    <dgm:pt modelId="{987DA433-459B-D847-A1AA-81BF498ED3A0}" type="parTrans" cxnId="{F964F56B-4452-F848-B717-5FF913E6468E}">
      <dgm:prSet/>
      <dgm:spPr/>
      <dgm:t>
        <a:bodyPr/>
        <a:lstStyle/>
        <a:p>
          <a:endParaRPr lang="en-US"/>
        </a:p>
      </dgm:t>
    </dgm:pt>
    <dgm:pt modelId="{5866F927-F60E-A54D-8EDA-208D06DB7412}" type="sibTrans" cxnId="{F964F56B-4452-F848-B717-5FF913E6468E}">
      <dgm:prSet/>
      <dgm:spPr/>
      <dgm:t>
        <a:bodyPr/>
        <a:lstStyle/>
        <a:p>
          <a:endParaRPr lang="en-US"/>
        </a:p>
      </dgm:t>
    </dgm:pt>
    <dgm:pt modelId="{07B064B3-F789-2343-8C5D-F20D09306552}" type="pres">
      <dgm:prSet presAssocID="{E5523AFA-04AF-A645-B1B6-DA9880E6264A}" presName="linear" presStyleCnt="0">
        <dgm:presLayoutVars>
          <dgm:animLvl val="lvl"/>
          <dgm:resizeHandles val="exact"/>
        </dgm:presLayoutVars>
      </dgm:prSet>
      <dgm:spPr/>
    </dgm:pt>
    <dgm:pt modelId="{1C68454A-DD6A-914B-8CEA-EAB883D09B78}" type="pres">
      <dgm:prSet presAssocID="{E5DAA47D-1E3B-0F4E-8790-055AFBD6E63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10392F-3274-B94D-B156-488A31EA65C2}" type="pres">
      <dgm:prSet presAssocID="{E5DAA47D-1E3B-0F4E-8790-055AFBD6E63A}" presName="childText" presStyleLbl="revTx" presStyleIdx="0" presStyleCnt="4">
        <dgm:presLayoutVars>
          <dgm:bulletEnabled val="1"/>
        </dgm:presLayoutVars>
      </dgm:prSet>
      <dgm:spPr/>
    </dgm:pt>
    <dgm:pt modelId="{6E02C86F-95DC-3B49-B5C0-3F3217FD2BEE}" type="pres">
      <dgm:prSet presAssocID="{B2994FD6-FC97-3948-A247-A101625C70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6271922-3086-7E44-9B92-2F515DAF309A}" type="pres">
      <dgm:prSet presAssocID="{B2994FD6-FC97-3948-A247-A101625C70FF}" presName="childText" presStyleLbl="revTx" presStyleIdx="1" presStyleCnt="4">
        <dgm:presLayoutVars>
          <dgm:bulletEnabled val="1"/>
        </dgm:presLayoutVars>
      </dgm:prSet>
      <dgm:spPr/>
    </dgm:pt>
    <dgm:pt modelId="{652D05A3-EAD8-4646-B21F-40444651BB4C}" type="pres">
      <dgm:prSet presAssocID="{0DA4B7FD-6650-2540-BD97-794B7DE9139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B1506FF-0FF0-2E42-A2F5-FB35BC40B6DA}" type="pres">
      <dgm:prSet presAssocID="{0DA4B7FD-6650-2540-BD97-794B7DE9139E}" presName="childText" presStyleLbl="revTx" presStyleIdx="2" presStyleCnt="4">
        <dgm:presLayoutVars>
          <dgm:bulletEnabled val="1"/>
        </dgm:presLayoutVars>
      </dgm:prSet>
      <dgm:spPr/>
    </dgm:pt>
    <dgm:pt modelId="{015C5EF0-2450-6043-A61F-5904D7BC2349}" type="pres">
      <dgm:prSet presAssocID="{B2436FEC-CDDD-A24E-8A09-3D53D32016B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C6C61CE-7938-B541-871D-ED1CFE969DA7}" type="pres">
      <dgm:prSet presAssocID="{B2436FEC-CDDD-A24E-8A09-3D53D32016BC}" presName="childText" presStyleLbl="revTx" presStyleIdx="3" presStyleCnt="4">
        <dgm:presLayoutVars>
          <dgm:bulletEnabled val="1"/>
        </dgm:presLayoutVars>
      </dgm:prSet>
      <dgm:spPr/>
    </dgm:pt>
    <dgm:pt modelId="{DE85D6A2-34CA-034C-B1AF-A0A5975A963C}" type="pres">
      <dgm:prSet presAssocID="{A06F2354-B9F2-AB45-9513-96DED6C8819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90BC418-97DD-C040-9368-F785228DFB40}" srcId="{B2994FD6-FC97-3948-A247-A101625C70FF}" destId="{8F5F5D93-8A79-8646-AB54-F2B38DF14C34}" srcOrd="0" destOrd="0" parTransId="{F6E526A1-9399-A746-85FE-BCF0018C7790}" sibTransId="{09C59939-583A-AA48-96B5-75CCED23560D}"/>
    <dgm:cxn modelId="{9781821E-FAB2-EE45-A1C3-39E792384F1C}" type="presOf" srcId="{E5523AFA-04AF-A645-B1B6-DA9880E6264A}" destId="{07B064B3-F789-2343-8C5D-F20D09306552}" srcOrd="0" destOrd="0" presId="urn:microsoft.com/office/officeart/2005/8/layout/vList2"/>
    <dgm:cxn modelId="{FB45472E-A7BA-1646-BDD2-CC8D6808F678}" type="presOf" srcId="{B2436FEC-CDDD-A24E-8A09-3D53D32016BC}" destId="{015C5EF0-2450-6043-A61F-5904D7BC2349}" srcOrd="0" destOrd="0" presId="urn:microsoft.com/office/officeart/2005/8/layout/vList2"/>
    <dgm:cxn modelId="{9E9A0535-602C-6F4D-A8D0-4DECE6905555}" srcId="{E5523AFA-04AF-A645-B1B6-DA9880E6264A}" destId="{A06F2354-B9F2-AB45-9513-96DED6C88197}" srcOrd="4" destOrd="0" parTransId="{BDC567DC-B292-4A40-B036-2C7FB3398E09}" sibTransId="{8461B3EB-BA2D-5B40-9024-4299A1F84AF7}"/>
    <dgm:cxn modelId="{1FD59F35-8B3E-2C4E-B762-D2B67F33526D}" srcId="{E5523AFA-04AF-A645-B1B6-DA9880E6264A}" destId="{0DA4B7FD-6650-2540-BD97-794B7DE9139E}" srcOrd="2" destOrd="0" parTransId="{734DB913-4CB6-294C-8DEF-A6A0B499EA45}" sibTransId="{6944692A-046E-564B-826A-9E9FB05ABEA6}"/>
    <dgm:cxn modelId="{276A6C49-B8E5-AD44-82EA-518CF2225DF8}" type="presOf" srcId="{D285DB26-12C9-B54F-84A0-E6CD696A973A}" destId="{AB1506FF-0FF0-2E42-A2F5-FB35BC40B6DA}" srcOrd="0" destOrd="1" presId="urn:microsoft.com/office/officeart/2005/8/layout/vList2"/>
    <dgm:cxn modelId="{535B334A-EDCF-1441-9E58-7F708011A464}" type="presOf" srcId="{2355A8F3-EABC-504C-8365-F9FC0BC05556}" destId="{8E10392F-3274-B94D-B156-488A31EA65C2}" srcOrd="0" destOrd="0" presId="urn:microsoft.com/office/officeart/2005/8/layout/vList2"/>
    <dgm:cxn modelId="{C0FD484A-953C-CA42-9FF4-9EF720CD904D}" type="presOf" srcId="{A04303D6-D03F-B449-831B-4B60B2DD62EC}" destId="{EC6C61CE-7938-B541-871D-ED1CFE969DA7}" srcOrd="0" destOrd="1" presId="urn:microsoft.com/office/officeart/2005/8/layout/vList2"/>
    <dgm:cxn modelId="{80DECC53-5FE7-BC4D-A787-9D8B6B4E5249}" type="presOf" srcId="{E5DAA47D-1E3B-0F4E-8790-055AFBD6E63A}" destId="{1C68454A-DD6A-914B-8CEA-EAB883D09B78}" srcOrd="0" destOrd="0" presId="urn:microsoft.com/office/officeart/2005/8/layout/vList2"/>
    <dgm:cxn modelId="{93D14561-D97C-384A-B934-F652D6BB746F}" srcId="{E5523AFA-04AF-A645-B1B6-DA9880E6264A}" destId="{B2436FEC-CDDD-A24E-8A09-3D53D32016BC}" srcOrd="3" destOrd="0" parTransId="{F7CCCEF5-16BD-BA4D-A991-BBBBBEEB894D}" sibTransId="{FE3D38EB-EA7B-104D-8712-3BFEF2A2B290}"/>
    <dgm:cxn modelId="{F964F56B-4452-F848-B717-5FF913E6468E}" srcId="{B2436FEC-CDDD-A24E-8A09-3D53D32016BC}" destId="{A04303D6-D03F-B449-831B-4B60B2DD62EC}" srcOrd="1" destOrd="0" parTransId="{987DA433-459B-D847-A1AA-81BF498ED3A0}" sibTransId="{5866F927-F60E-A54D-8EDA-208D06DB7412}"/>
    <dgm:cxn modelId="{1B0D5688-6CC5-6C4A-BCF2-662474E66F3C}" type="presOf" srcId="{B2994FD6-FC97-3948-A247-A101625C70FF}" destId="{6E02C86F-95DC-3B49-B5C0-3F3217FD2BEE}" srcOrd="0" destOrd="0" presId="urn:microsoft.com/office/officeart/2005/8/layout/vList2"/>
    <dgm:cxn modelId="{363EF989-3B04-0941-B2C1-C01A22BCDC39}" type="presOf" srcId="{8F5F5D93-8A79-8646-AB54-F2B38DF14C34}" destId="{96271922-3086-7E44-9B92-2F515DAF309A}" srcOrd="0" destOrd="0" presId="urn:microsoft.com/office/officeart/2005/8/layout/vList2"/>
    <dgm:cxn modelId="{C23DC493-608C-1C4A-9DA9-4E89F0B778D3}" srcId="{E5DAA47D-1E3B-0F4E-8790-055AFBD6E63A}" destId="{2355A8F3-EABC-504C-8365-F9FC0BC05556}" srcOrd="0" destOrd="0" parTransId="{3273B6C9-D96F-DB40-94C4-3F770B324188}" sibTransId="{81988BF6-D67C-C54A-92B4-7790CBB9D4E9}"/>
    <dgm:cxn modelId="{442E2A9C-CE9E-8543-9BBC-83939E7F0105}" srcId="{E5523AFA-04AF-A645-B1B6-DA9880E6264A}" destId="{E5DAA47D-1E3B-0F4E-8790-055AFBD6E63A}" srcOrd="0" destOrd="0" parTransId="{5C298365-7247-4C4B-BF5B-4BF33443E395}" sibTransId="{C0E21A34-7F81-3C4A-8D46-BC41A44C960B}"/>
    <dgm:cxn modelId="{7C5809A9-17B3-D34B-B84D-27A59BAAAC38}" srcId="{0DA4B7FD-6650-2540-BD97-794B7DE9139E}" destId="{D285DB26-12C9-B54F-84A0-E6CD696A973A}" srcOrd="1" destOrd="0" parTransId="{C1AE7FDA-FB68-EF42-A734-468E58D4812D}" sibTransId="{F7A0A425-B14D-CA45-8ABC-BA1BE2E57417}"/>
    <dgm:cxn modelId="{778852BB-93DC-7D40-92D9-215B94085D40}" type="presOf" srcId="{55B57DC6-CF08-A848-9950-6BC50265AB41}" destId="{EC6C61CE-7938-B541-871D-ED1CFE969DA7}" srcOrd="0" destOrd="0" presId="urn:microsoft.com/office/officeart/2005/8/layout/vList2"/>
    <dgm:cxn modelId="{EC7314C3-BDFB-6B47-801F-84F0AEB14344}" type="presOf" srcId="{A06F2354-B9F2-AB45-9513-96DED6C88197}" destId="{DE85D6A2-34CA-034C-B1AF-A0A5975A963C}" srcOrd="0" destOrd="0" presId="urn:microsoft.com/office/officeart/2005/8/layout/vList2"/>
    <dgm:cxn modelId="{2663C6C8-D6C1-964A-B8EA-F3576906398C}" srcId="{0DA4B7FD-6650-2540-BD97-794B7DE9139E}" destId="{C101B3E2-95B4-BE43-8A4D-D0102B8020A2}" srcOrd="0" destOrd="0" parTransId="{E114D419-348B-364A-B859-9A0CF0A36C94}" sibTransId="{755694DB-8B93-2648-914E-5A5E857F28FF}"/>
    <dgm:cxn modelId="{F31426D4-C5CC-EF4A-B2ED-71826D4641F6}" srcId="{E5523AFA-04AF-A645-B1B6-DA9880E6264A}" destId="{B2994FD6-FC97-3948-A247-A101625C70FF}" srcOrd="1" destOrd="0" parTransId="{F56E4A1A-57DD-F742-8E98-98500F024F54}" sibTransId="{876D9000-7CEB-8745-B2C2-40E53C542795}"/>
    <dgm:cxn modelId="{17F2C5E7-006E-3C4F-A61D-F886E27E970F}" srcId="{B2436FEC-CDDD-A24E-8A09-3D53D32016BC}" destId="{55B57DC6-CF08-A848-9950-6BC50265AB41}" srcOrd="0" destOrd="0" parTransId="{310036FE-F1BD-F140-ACDE-193B1F07A282}" sibTransId="{E66AC005-7166-DB4F-B2B0-C0FE0C30B0E3}"/>
    <dgm:cxn modelId="{B6579EE9-E147-3949-8B67-F211A553E6E5}" type="presOf" srcId="{C101B3E2-95B4-BE43-8A4D-D0102B8020A2}" destId="{AB1506FF-0FF0-2E42-A2F5-FB35BC40B6DA}" srcOrd="0" destOrd="0" presId="urn:microsoft.com/office/officeart/2005/8/layout/vList2"/>
    <dgm:cxn modelId="{E59D41EF-3E90-BA4F-B1B9-E3CAD24A5E31}" type="presOf" srcId="{0DA4B7FD-6650-2540-BD97-794B7DE9139E}" destId="{652D05A3-EAD8-4646-B21F-40444651BB4C}" srcOrd="0" destOrd="0" presId="urn:microsoft.com/office/officeart/2005/8/layout/vList2"/>
    <dgm:cxn modelId="{DDFD2F29-4703-4248-8CEA-5F88CA58F557}" type="presParOf" srcId="{07B064B3-F789-2343-8C5D-F20D09306552}" destId="{1C68454A-DD6A-914B-8CEA-EAB883D09B78}" srcOrd="0" destOrd="0" presId="urn:microsoft.com/office/officeart/2005/8/layout/vList2"/>
    <dgm:cxn modelId="{116FD781-9AA4-6E41-B500-2953D0C2401E}" type="presParOf" srcId="{07B064B3-F789-2343-8C5D-F20D09306552}" destId="{8E10392F-3274-B94D-B156-488A31EA65C2}" srcOrd="1" destOrd="0" presId="urn:microsoft.com/office/officeart/2005/8/layout/vList2"/>
    <dgm:cxn modelId="{5B6E4D30-37A6-8443-AEEA-DE9271C796A2}" type="presParOf" srcId="{07B064B3-F789-2343-8C5D-F20D09306552}" destId="{6E02C86F-95DC-3B49-B5C0-3F3217FD2BEE}" srcOrd="2" destOrd="0" presId="urn:microsoft.com/office/officeart/2005/8/layout/vList2"/>
    <dgm:cxn modelId="{897E1B35-EBAE-4F4F-9910-DFFDC29672BE}" type="presParOf" srcId="{07B064B3-F789-2343-8C5D-F20D09306552}" destId="{96271922-3086-7E44-9B92-2F515DAF309A}" srcOrd="3" destOrd="0" presId="urn:microsoft.com/office/officeart/2005/8/layout/vList2"/>
    <dgm:cxn modelId="{4B9B417E-E1BD-6444-BB63-85111AB8C702}" type="presParOf" srcId="{07B064B3-F789-2343-8C5D-F20D09306552}" destId="{652D05A3-EAD8-4646-B21F-40444651BB4C}" srcOrd="4" destOrd="0" presId="urn:microsoft.com/office/officeart/2005/8/layout/vList2"/>
    <dgm:cxn modelId="{7CEA8EED-B4A8-5741-B573-0D30E9358FB8}" type="presParOf" srcId="{07B064B3-F789-2343-8C5D-F20D09306552}" destId="{AB1506FF-0FF0-2E42-A2F5-FB35BC40B6DA}" srcOrd="5" destOrd="0" presId="urn:microsoft.com/office/officeart/2005/8/layout/vList2"/>
    <dgm:cxn modelId="{133C99A7-F570-9E4A-A721-AAD4ED1D6062}" type="presParOf" srcId="{07B064B3-F789-2343-8C5D-F20D09306552}" destId="{015C5EF0-2450-6043-A61F-5904D7BC2349}" srcOrd="6" destOrd="0" presId="urn:microsoft.com/office/officeart/2005/8/layout/vList2"/>
    <dgm:cxn modelId="{08E75D33-C1AF-A741-9FB5-74A76D2DAABF}" type="presParOf" srcId="{07B064B3-F789-2343-8C5D-F20D09306552}" destId="{EC6C61CE-7938-B541-871D-ED1CFE969DA7}" srcOrd="7" destOrd="0" presId="urn:microsoft.com/office/officeart/2005/8/layout/vList2"/>
    <dgm:cxn modelId="{D2A544FC-7A0A-854A-B913-CB0D69EEFC0C}" type="presParOf" srcId="{07B064B3-F789-2343-8C5D-F20D09306552}" destId="{DE85D6A2-34CA-034C-B1AF-A0A5975A963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51A30-5881-4379-8070-03178F22C76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45D5D3-1C0B-4183-A9D4-30DFA937F546}">
      <dgm:prSet/>
      <dgm:spPr/>
      <dgm:t>
        <a:bodyPr/>
        <a:lstStyle/>
        <a:p>
          <a:r>
            <a:rPr lang="en-US" b="1" u="sng"/>
            <a:t>Federal grant opportunities</a:t>
          </a:r>
          <a:endParaRPr lang="en-US"/>
        </a:p>
      </dgm:t>
    </dgm:pt>
    <dgm:pt modelId="{161AC104-A5EB-4C1D-B0C5-B799FB02891A}" type="parTrans" cxnId="{D47DDA75-14E6-4ADF-BA73-3890B01CF744}">
      <dgm:prSet/>
      <dgm:spPr/>
      <dgm:t>
        <a:bodyPr/>
        <a:lstStyle/>
        <a:p>
          <a:endParaRPr lang="en-US"/>
        </a:p>
      </dgm:t>
    </dgm:pt>
    <dgm:pt modelId="{D67C3582-FC98-411E-A1F2-273268F7B1A2}" type="sibTrans" cxnId="{D47DDA75-14E6-4ADF-BA73-3890B01CF744}">
      <dgm:prSet/>
      <dgm:spPr/>
      <dgm:t>
        <a:bodyPr/>
        <a:lstStyle/>
        <a:p>
          <a:endParaRPr lang="en-US"/>
        </a:p>
      </dgm:t>
    </dgm:pt>
    <dgm:pt modelId="{FA6FEB80-A7B1-4EA6-84E5-99DC0B9682E4}">
      <dgm:prSet/>
      <dgm:spPr/>
      <dgm:t>
        <a:bodyPr/>
        <a:lstStyle/>
        <a:p>
          <a:r>
            <a:rPr lang="en-US" dirty="0"/>
            <a:t>Target: Build connection with other States in different research areas (water and water management). Then go further to the Congress.</a:t>
          </a:r>
        </a:p>
      </dgm:t>
    </dgm:pt>
    <dgm:pt modelId="{FAE3F574-FE4B-481C-8222-F499FB045C97}" type="parTrans" cxnId="{09678E80-06D3-42CF-A913-DD617447A446}">
      <dgm:prSet/>
      <dgm:spPr/>
      <dgm:t>
        <a:bodyPr/>
        <a:lstStyle/>
        <a:p>
          <a:endParaRPr lang="en-US"/>
        </a:p>
      </dgm:t>
    </dgm:pt>
    <dgm:pt modelId="{C85249E3-D269-469B-A120-DFB8E4C62E3E}" type="sibTrans" cxnId="{09678E80-06D3-42CF-A913-DD617447A446}">
      <dgm:prSet/>
      <dgm:spPr/>
      <dgm:t>
        <a:bodyPr/>
        <a:lstStyle/>
        <a:p>
          <a:endParaRPr lang="en-US"/>
        </a:p>
      </dgm:t>
    </dgm:pt>
    <dgm:pt modelId="{FDF90C0F-3FD6-4527-90BE-BB438C72E098}">
      <dgm:prSet/>
      <dgm:spPr/>
      <dgm:t>
        <a:bodyPr/>
        <a:lstStyle/>
        <a:p>
          <a:r>
            <a:rPr lang="en-US" dirty="0"/>
            <a:t>Federal agencies working with foreign governments: NASA, DOE, NOAA, etc. </a:t>
          </a:r>
        </a:p>
      </dgm:t>
    </dgm:pt>
    <dgm:pt modelId="{559629E9-5312-47F9-B3F8-86F56EE10A40}" type="parTrans" cxnId="{62DBBADE-CB2D-4BD2-846D-3A5904DB8E54}">
      <dgm:prSet/>
      <dgm:spPr/>
      <dgm:t>
        <a:bodyPr/>
        <a:lstStyle/>
        <a:p>
          <a:endParaRPr lang="en-US"/>
        </a:p>
      </dgm:t>
    </dgm:pt>
    <dgm:pt modelId="{4F85166E-0625-4A20-A7EB-348D28A07BC2}" type="sibTrans" cxnId="{62DBBADE-CB2D-4BD2-846D-3A5904DB8E54}">
      <dgm:prSet/>
      <dgm:spPr/>
      <dgm:t>
        <a:bodyPr/>
        <a:lstStyle/>
        <a:p>
          <a:endParaRPr lang="en-US"/>
        </a:p>
      </dgm:t>
    </dgm:pt>
    <dgm:pt modelId="{5A71DFAF-2A25-4ACD-83F0-6D6790C972A8}">
      <dgm:prSet/>
      <dgm:spPr/>
      <dgm:t>
        <a:bodyPr/>
        <a:lstStyle/>
        <a:p>
          <a:r>
            <a:rPr lang="en-US" dirty="0"/>
            <a:t>Army and Airforce </a:t>
          </a:r>
        </a:p>
      </dgm:t>
    </dgm:pt>
    <dgm:pt modelId="{D05BCAB0-C688-4983-9C1D-B96C84FBCA97}" type="parTrans" cxnId="{DEF1AC82-3B92-4203-8C5C-B55239FE4406}">
      <dgm:prSet/>
      <dgm:spPr/>
      <dgm:t>
        <a:bodyPr/>
        <a:lstStyle/>
        <a:p>
          <a:endParaRPr lang="en-US"/>
        </a:p>
      </dgm:t>
    </dgm:pt>
    <dgm:pt modelId="{1F737208-2281-42AE-B50C-91491638AA43}" type="sibTrans" cxnId="{DEF1AC82-3B92-4203-8C5C-B55239FE4406}">
      <dgm:prSet/>
      <dgm:spPr/>
      <dgm:t>
        <a:bodyPr/>
        <a:lstStyle/>
        <a:p>
          <a:endParaRPr lang="en-US"/>
        </a:p>
      </dgm:t>
    </dgm:pt>
    <dgm:pt modelId="{4FB07790-C36E-4A75-BCC8-3D97320A735F}">
      <dgm:prSet/>
      <dgm:spPr/>
      <dgm:t>
        <a:bodyPr/>
        <a:lstStyle/>
        <a:p>
          <a:r>
            <a:rPr lang="en-US" dirty="0"/>
            <a:t>Water Resource Management: Problem with water management in the Colorado River Basin (Colorado, California, Arizona, Nevada, and Mexico).</a:t>
          </a:r>
        </a:p>
      </dgm:t>
    </dgm:pt>
    <dgm:pt modelId="{C80A9549-CD82-4842-919D-9EE076C3510C}" type="parTrans" cxnId="{A3890374-A74A-4ABF-AB22-3D2257272457}">
      <dgm:prSet/>
      <dgm:spPr/>
      <dgm:t>
        <a:bodyPr/>
        <a:lstStyle/>
        <a:p>
          <a:endParaRPr lang="en-US"/>
        </a:p>
      </dgm:t>
    </dgm:pt>
    <dgm:pt modelId="{82056910-D12A-4F35-86C5-8AA11F5DA9A2}" type="sibTrans" cxnId="{A3890374-A74A-4ABF-AB22-3D2257272457}">
      <dgm:prSet/>
      <dgm:spPr/>
      <dgm:t>
        <a:bodyPr/>
        <a:lstStyle/>
        <a:p>
          <a:endParaRPr lang="en-US"/>
        </a:p>
      </dgm:t>
    </dgm:pt>
    <dgm:pt modelId="{3D47914E-10BB-4CF4-9D4C-68B8E8AE49E3}">
      <dgm:prSet/>
      <dgm:spPr/>
      <dgm:t>
        <a:bodyPr/>
        <a:lstStyle/>
        <a:p>
          <a:r>
            <a:rPr lang="en-US" b="1" u="sng"/>
            <a:t>Non-federal grant opportunities</a:t>
          </a:r>
          <a:endParaRPr lang="en-US"/>
        </a:p>
      </dgm:t>
    </dgm:pt>
    <dgm:pt modelId="{76FB64A7-9BCD-4F09-B2B4-EE98A69620DD}" type="parTrans" cxnId="{D2445DCA-A8EF-4C83-8CD4-EC84BE92321A}">
      <dgm:prSet/>
      <dgm:spPr/>
      <dgm:t>
        <a:bodyPr/>
        <a:lstStyle/>
        <a:p>
          <a:endParaRPr lang="en-US"/>
        </a:p>
      </dgm:t>
    </dgm:pt>
    <dgm:pt modelId="{CF7B5DBF-A8D9-4A88-B81F-7BEFEEE05A13}" type="sibTrans" cxnId="{D2445DCA-A8EF-4C83-8CD4-EC84BE92321A}">
      <dgm:prSet/>
      <dgm:spPr/>
      <dgm:t>
        <a:bodyPr/>
        <a:lstStyle/>
        <a:p>
          <a:endParaRPr lang="en-US"/>
        </a:p>
      </dgm:t>
    </dgm:pt>
    <dgm:pt modelId="{04EEEF91-5F66-4572-B6EC-301D202DF635}">
      <dgm:prSet/>
      <dgm:spPr/>
      <dgm:t>
        <a:bodyPr/>
        <a:lstStyle/>
        <a:p>
          <a:r>
            <a:rPr lang="en-US"/>
            <a:t>Non-profit foundations.</a:t>
          </a:r>
        </a:p>
      </dgm:t>
    </dgm:pt>
    <dgm:pt modelId="{0BFCACF7-0F28-459E-9A98-0DB60888BA73}" type="parTrans" cxnId="{B38835DE-5F13-4D7F-A36B-ECF2B7157DC8}">
      <dgm:prSet/>
      <dgm:spPr/>
      <dgm:t>
        <a:bodyPr/>
        <a:lstStyle/>
        <a:p>
          <a:endParaRPr lang="en-US"/>
        </a:p>
      </dgm:t>
    </dgm:pt>
    <dgm:pt modelId="{65056ACD-7801-41FE-90B6-5C9ADFD6368A}" type="sibTrans" cxnId="{B38835DE-5F13-4D7F-A36B-ECF2B7157DC8}">
      <dgm:prSet/>
      <dgm:spPr/>
      <dgm:t>
        <a:bodyPr/>
        <a:lstStyle/>
        <a:p>
          <a:endParaRPr lang="en-US"/>
        </a:p>
      </dgm:t>
    </dgm:pt>
    <dgm:pt modelId="{BF9527DC-E7DB-4FF1-92B5-016B70CA21A8}">
      <dgm:prSet/>
      <dgm:spPr/>
      <dgm:t>
        <a:bodyPr/>
        <a:lstStyle/>
        <a:p>
          <a:r>
            <a:rPr lang="en-US"/>
            <a:t>Corporate climate change assessment groups: </a:t>
          </a:r>
        </a:p>
      </dgm:t>
    </dgm:pt>
    <dgm:pt modelId="{943ADCE7-3AD2-47C2-8125-C646B5EA27BE}" type="parTrans" cxnId="{AFAC34EF-35D8-43FF-9ADC-07492EE368A3}">
      <dgm:prSet/>
      <dgm:spPr/>
      <dgm:t>
        <a:bodyPr/>
        <a:lstStyle/>
        <a:p>
          <a:endParaRPr lang="en-US"/>
        </a:p>
      </dgm:t>
    </dgm:pt>
    <dgm:pt modelId="{A5A91BA7-494E-4E5F-8A74-A4781C850079}" type="sibTrans" cxnId="{AFAC34EF-35D8-43FF-9ADC-07492EE368A3}">
      <dgm:prSet/>
      <dgm:spPr/>
      <dgm:t>
        <a:bodyPr/>
        <a:lstStyle/>
        <a:p>
          <a:endParaRPr lang="en-US"/>
        </a:p>
      </dgm:t>
    </dgm:pt>
    <dgm:pt modelId="{FB8376CC-9F36-4F6F-B113-7F18A9EE1E0F}">
      <dgm:prSet/>
      <dgm:spPr/>
      <dgm:t>
        <a:bodyPr/>
        <a:lstStyle/>
        <a:p>
          <a:r>
            <a:rPr lang="en-US"/>
            <a:t>Economic escalation , Report assessment, Future's market</a:t>
          </a:r>
        </a:p>
      </dgm:t>
    </dgm:pt>
    <dgm:pt modelId="{75EC47B0-140A-468D-B1C6-F5A60403BB9A}" type="parTrans" cxnId="{9E2351E6-D452-4714-8AB7-3EA2261EBA53}">
      <dgm:prSet/>
      <dgm:spPr/>
      <dgm:t>
        <a:bodyPr/>
        <a:lstStyle/>
        <a:p>
          <a:endParaRPr lang="en-US"/>
        </a:p>
      </dgm:t>
    </dgm:pt>
    <dgm:pt modelId="{DC7D0A13-7205-41BD-B3EC-EF351111A8A6}" type="sibTrans" cxnId="{9E2351E6-D452-4714-8AB7-3EA2261EBA53}">
      <dgm:prSet/>
      <dgm:spPr/>
      <dgm:t>
        <a:bodyPr/>
        <a:lstStyle/>
        <a:p>
          <a:endParaRPr lang="en-US"/>
        </a:p>
      </dgm:t>
    </dgm:pt>
    <dgm:pt modelId="{0DF5004B-C399-4F94-A2DD-8AE1959E76F1}">
      <dgm:prSet/>
      <dgm:spPr/>
      <dgm:t>
        <a:bodyPr/>
        <a:lstStyle/>
        <a:p>
          <a:r>
            <a:rPr lang="en-US"/>
            <a:t>Politics: Include and consider national and international</a:t>
          </a:r>
        </a:p>
      </dgm:t>
    </dgm:pt>
    <dgm:pt modelId="{7CB8E966-661C-4218-9ADC-574D555BEE49}" type="parTrans" cxnId="{B9014E90-5477-4942-B04E-B8D3968A39C0}">
      <dgm:prSet/>
      <dgm:spPr/>
      <dgm:t>
        <a:bodyPr/>
        <a:lstStyle/>
        <a:p>
          <a:endParaRPr lang="en-US"/>
        </a:p>
      </dgm:t>
    </dgm:pt>
    <dgm:pt modelId="{BA851CBE-6D32-418C-8D68-FBF8F9941A86}" type="sibTrans" cxnId="{B9014E90-5477-4942-B04E-B8D3968A39C0}">
      <dgm:prSet/>
      <dgm:spPr/>
      <dgm:t>
        <a:bodyPr/>
        <a:lstStyle/>
        <a:p>
          <a:endParaRPr lang="en-US"/>
        </a:p>
      </dgm:t>
    </dgm:pt>
    <dgm:pt modelId="{369024A6-B6C3-41D4-A114-8E5A38AF0886}">
      <dgm:prSet/>
      <dgm:spPr/>
      <dgm:t>
        <a:bodyPr/>
        <a:lstStyle/>
        <a:p>
          <a:r>
            <a:rPr lang="en-US"/>
            <a:t>Private Sector: mining, oil/gas, and insurance.</a:t>
          </a:r>
        </a:p>
      </dgm:t>
    </dgm:pt>
    <dgm:pt modelId="{38BDB710-6EB6-4458-94EF-4E81B1DFDDF2}" type="parTrans" cxnId="{F9E39598-DB1F-44A6-BA1D-01E879E5C1D2}">
      <dgm:prSet/>
      <dgm:spPr/>
      <dgm:t>
        <a:bodyPr/>
        <a:lstStyle/>
        <a:p>
          <a:endParaRPr lang="en-US"/>
        </a:p>
      </dgm:t>
    </dgm:pt>
    <dgm:pt modelId="{AC9CE519-494A-4389-A205-35C62C021D37}" type="sibTrans" cxnId="{F9E39598-DB1F-44A6-BA1D-01E879E5C1D2}">
      <dgm:prSet/>
      <dgm:spPr/>
      <dgm:t>
        <a:bodyPr/>
        <a:lstStyle/>
        <a:p>
          <a:endParaRPr lang="en-US"/>
        </a:p>
      </dgm:t>
    </dgm:pt>
    <dgm:pt modelId="{27181DFA-AFC7-6A4B-8CED-96FBDA0582E7}" type="pres">
      <dgm:prSet presAssocID="{44151A30-5881-4379-8070-03178F22C766}" presName="linear" presStyleCnt="0">
        <dgm:presLayoutVars>
          <dgm:dir/>
          <dgm:animLvl val="lvl"/>
          <dgm:resizeHandles val="exact"/>
        </dgm:presLayoutVars>
      </dgm:prSet>
      <dgm:spPr/>
    </dgm:pt>
    <dgm:pt modelId="{C3DADEB3-B5AE-5047-A20B-82D3B42D68E8}" type="pres">
      <dgm:prSet presAssocID="{5745D5D3-1C0B-4183-A9D4-30DFA937F546}" presName="parentLin" presStyleCnt="0"/>
      <dgm:spPr/>
    </dgm:pt>
    <dgm:pt modelId="{FC3332B0-96FF-5D48-8AB6-D3AFBBE182F3}" type="pres">
      <dgm:prSet presAssocID="{5745D5D3-1C0B-4183-A9D4-30DFA937F546}" presName="parentLeftMargin" presStyleLbl="node1" presStyleIdx="0" presStyleCnt="2"/>
      <dgm:spPr/>
    </dgm:pt>
    <dgm:pt modelId="{80F7A8FA-B31A-E941-AED4-E1D162633D25}" type="pres">
      <dgm:prSet presAssocID="{5745D5D3-1C0B-4183-A9D4-30DFA937F54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20E0E25-B0EA-DC43-809D-678932BAA770}" type="pres">
      <dgm:prSet presAssocID="{5745D5D3-1C0B-4183-A9D4-30DFA937F546}" presName="negativeSpace" presStyleCnt="0"/>
      <dgm:spPr/>
    </dgm:pt>
    <dgm:pt modelId="{AACBEC17-F4F2-724C-BB70-9C5912FFABD6}" type="pres">
      <dgm:prSet presAssocID="{5745D5D3-1C0B-4183-A9D4-30DFA937F546}" presName="childText" presStyleLbl="conFgAcc1" presStyleIdx="0" presStyleCnt="2">
        <dgm:presLayoutVars>
          <dgm:bulletEnabled val="1"/>
        </dgm:presLayoutVars>
      </dgm:prSet>
      <dgm:spPr/>
    </dgm:pt>
    <dgm:pt modelId="{60580BA0-5602-424C-92E4-6F6EF9D504F8}" type="pres">
      <dgm:prSet presAssocID="{D67C3582-FC98-411E-A1F2-273268F7B1A2}" presName="spaceBetweenRectangles" presStyleCnt="0"/>
      <dgm:spPr/>
    </dgm:pt>
    <dgm:pt modelId="{31C4A31B-E437-4E48-8BF0-A2C8BEE43AB4}" type="pres">
      <dgm:prSet presAssocID="{3D47914E-10BB-4CF4-9D4C-68B8E8AE49E3}" presName="parentLin" presStyleCnt="0"/>
      <dgm:spPr/>
    </dgm:pt>
    <dgm:pt modelId="{D10DB9EF-5CB1-D547-951E-132262BDC3A2}" type="pres">
      <dgm:prSet presAssocID="{3D47914E-10BB-4CF4-9D4C-68B8E8AE49E3}" presName="parentLeftMargin" presStyleLbl="node1" presStyleIdx="0" presStyleCnt="2"/>
      <dgm:spPr/>
    </dgm:pt>
    <dgm:pt modelId="{DA9A26AE-B652-9243-9CA6-1560A94014C0}" type="pres">
      <dgm:prSet presAssocID="{3D47914E-10BB-4CF4-9D4C-68B8E8AE49E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08E77DC-2E9E-9443-A1EB-41A1DC9B3D8E}" type="pres">
      <dgm:prSet presAssocID="{3D47914E-10BB-4CF4-9D4C-68B8E8AE49E3}" presName="negativeSpace" presStyleCnt="0"/>
      <dgm:spPr/>
    </dgm:pt>
    <dgm:pt modelId="{DC57CCF7-6A10-B544-AA19-D7FB212FE26E}" type="pres">
      <dgm:prSet presAssocID="{3D47914E-10BB-4CF4-9D4C-68B8E8AE49E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55E0709-7275-FD45-8F09-F9F9AD0BBBF1}" type="presOf" srcId="{5745D5D3-1C0B-4183-A9D4-30DFA937F546}" destId="{80F7A8FA-B31A-E941-AED4-E1D162633D25}" srcOrd="1" destOrd="0" presId="urn:microsoft.com/office/officeart/2005/8/layout/list1"/>
    <dgm:cxn modelId="{D2C3530E-08F3-CE45-8AAA-044745199FF3}" type="presOf" srcId="{FDF90C0F-3FD6-4527-90BE-BB438C72E098}" destId="{AACBEC17-F4F2-724C-BB70-9C5912FFABD6}" srcOrd="0" destOrd="1" presId="urn:microsoft.com/office/officeart/2005/8/layout/list1"/>
    <dgm:cxn modelId="{642DCE10-D572-B948-AD1C-F9408F7E4A4F}" type="presOf" srcId="{44151A30-5881-4379-8070-03178F22C766}" destId="{27181DFA-AFC7-6A4B-8CED-96FBDA0582E7}" srcOrd="0" destOrd="0" presId="urn:microsoft.com/office/officeart/2005/8/layout/list1"/>
    <dgm:cxn modelId="{92DD8049-394B-4948-BAD9-E5DE10A766A8}" type="presOf" srcId="{5745D5D3-1C0B-4183-A9D4-30DFA937F546}" destId="{FC3332B0-96FF-5D48-8AB6-D3AFBBE182F3}" srcOrd="0" destOrd="0" presId="urn:microsoft.com/office/officeart/2005/8/layout/list1"/>
    <dgm:cxn modelId="{A3A38C59-1B69-AD4F-8183-A404610E369B}" type="presOf" srcId="{3D47914E-10BB-4CF4-9D4C-68B8E8AE49E3}" destId="{D10DB9EF-5CB1-D547-951E-132262BDC3A2}" srcOrd="0" destOrd="0" presId="urn:microsoft.com/office/officeart/2005/8/layout/list1"/>
    <dgm:cxn modelId="{A3890374-A74A-4ABF-AB22-3D2257272457}" srcId="{5745D5D3-1C0B-4183-A9D4-30DFA937F546}" destId="{4FB07790-C36E-4A75-BCC8-3D97320A735F}" srcOrd="3" destOrd="0" parTransId="{C80A9549-CD82-4842-919D-9EE076C3510C}" sibTransId="{82056910-D12A-4F35-86C5-8AA11F5DA9A2}"/>
    <dgm:cxn modelId="{D47DDA75-14E6-4ADF-BA73-3890B01CF744}" srcId="{44151A30-5881-4379-8070-03178F22C766}" destId="{5745D5D3-1C0B-4183-A9D4-30DFA937F546}" srcOrd="0" destOrd="0" parTransId="{161AC104-A5EB-4C1D-B0C5-B799FB02891A}" sibTransId="{D67C3582-FC98-411E-A1F2-273268F7B1A2}"/>
    <dgm:cxn modelId="{09678E80-06D3-42CF-A913-DD617447A446}" srcId="{5745D5D3-1C0B-4183-A9D4-30DFA937F546}" destId="{FA6FEB80-A7B1-4EA6-84E5-99DC0B9682E4}" srcOrd="0" destOrd="0" parTransId="{FAE3F574-FE4B-481C-8222-F499FB045C97}" sibTransId="{C85249E3-D269-469B-A120-DFB8E4C62E3E}"/>
    <dgm:cxn modelId="{DEF1AC82-3B92-4203-8C5C-B55239FE4406}" srcId="{5745D5D3-1C0B-4183-A9D4-30DFA937F546}" destId="{5A71DFAF-2A25-4ACD-83F0-6D6790C972A8}" srcOrd="2" destOrd="0" parTransId="{D05BCAB0-C688-4983-9C1D-B96C84FBCA97}" sibTransId="{1F737208-2281-42AE-B50C-91491638AA43}"/>
    <dgm:cxn modelId="{C0E63F8F-3CD4-024A-9749-42474906E4D3}" type="presOf" srcId="{4FB07790-C36E-4A75-BCC8-3D97320A735F}" destId="{AACBEC17-F4F2-724C-BB70-9C5912FFABD6}" srcOrd="0" destOrd="3" presId="urn:microsoft.com/office/officeart/2005/8/layout/list1"/>
    <dgm:cxn modelId="{B9014E90-5477-4942-B04E-B8D3968A39C0}" srcId="{3D47914E-10BB-4CF4-9D4C-68B8E8AE49E3}" destId="{0DF5004B-C399-4F94-A2DD-8AE1959E76F1}" srcOrd="2" destOrd="0" parTransId="{7CB8E966-661C-4218-9ADC-574D555BEE49}" sibTransId="{BA851CBE-6D32-418C-8D68-FBF8F9941A86}"/>
    <dgm:cxn modelId="{6BDF1B92-5DC4-B44E-8D4E-67145705280B}" type="presOf" srcId="{369024A6-B6C3-41D4-A114-8E5A38AF0886}" destId="{DC57CCF7-6A10-B544-AA19-D7FB212FE26E}" srcOrd="0" destOrd="4" presId="urn:microsoft.com/office/officeart/2005/8/layout/list1"/>
    <dgm:cxn modelId="{F9E39598-DB1F-44A6-BA1D-01E879E5C1D2}" srcId="{3D47914E-10BB-4CF4-9D4C-68B8E8AE49E3}" destId="{369024A6-B6C3-41D4-A114-8E5A38AF0886}" srcOrd="3" destOrd="0" parTransId="{38BDB710-6EB6-4458-94EF-4E81B1DFDDF2}" sibTransId="{AC9CE519-494A-4389-A205-35C62C021D37}"/>
    <dgm:cxn modelId="{5ED3A39F-FACF-DB4F-A861-804A38391D72}" type="presOf" srcId="{FA6FEB80-A7B1-4EA6-84E5-99DC0B9682E4}" destId="{AACBEC17-F4F2-724C-BB70-9C5912FFABD6}" srcOrd="0" destOrd="0" presId="urn:microsoft.com/office/officeart/2005/8/layout/list1"/>
    <dgm:cxn modelId="{902037B1-5D4D-DE40-838E-92035C09101B}" type="presOf" srcId="{3D47914E-10BB-4CF4-9D4C-68B8E8AE49E3}" destId="{DA9A26AE-B652-9243-9CA6-1560A94014C0}" srcOrd="1" destOrd="0" presId="urn:microsoft.com/office/officeart/2005/8/layout/list1"/>
    <dgm:cxn modelId="{5BBDD3B3-8C36-2C4A-8DB2-4ED161742EF2}" type="presOf" srcId="{0DF5004B-C399-4F94-A2DD-8AE1959E76F1}" destId="{DC57CCF7-6A10-B544-AA19-D7FB212FE26E}" srcOrd="0" destOrd="3" presId="urn:microsoft.com/office/officeart/2005/8/layout/list1"/>
    <dgm:cxn modelId="{5F9B21BB-B400-984E-A781-14C9AB26CF00}" type="presOf" srcId="{04EEEF91-5F66-4572-B6EC-301D202DF635}" destId="{DC57CCF7-6A10-B544-AA19-D7FB212FE26E}" srcOrd="0" destOrd="0" presId="urn:microsoft.com/office/officeart/2005/8/layout/list1"/>
    <dgm:cxn modelId="{D2445DCA-A8EF-4C83-8CD4-EC84BE92321A}" srcId="{44151A30-5881-4379-8070-03178F22C766}" destId="{3D47914E-10BB-4CF4-9D4C-68B8E8AE49E3}" srcOrd="1" destOrd="0" parTransId="{76FB64A7-9BCD-4F09-B2B4-EE98A69620DD}" sibTransId="{CF7B5DBF-A8D9-4A88-B81F-7BEFEEE05A13}"/>
    <dgm:cxn modelId="{B38835DE-5F13-4D7F-A36B-ECF2B7157DC8}" srcId="{3D47914E-10BB-4CF4-9D4C-68B8E8AE49E3}" destId="{04EEEF91-5F66-4572-B6EC-301D202DF635}" srcOrd="0" destOrd="0" parTransId="{0BFCACF7-0F28-459E-9A98-0DB60888BA73}" sibTransId="{65056ACD-7801-41FE-90B6-5C9ADFD6368A}"/>
    <dgm:cxn modelId="{62DBBADE-CB2D-4BD2-846D-3A5904DB8E54}" srcId="{5745D5D3-1C0B-4183-A9D4-30DFA937F546}" destId="{FDF90C0F-3FD6-4527-90BE-BB438C72E098}" srcOrd="1" destOrd="0" parTransId="{559629E9-5312-47F9-B3F8-86F56EE10A40}" sibTransId="{4F85166E-0625-4A20-A7EB-348D28A07BC2}"/>
    <dgm:cxn modelId="{9E2351E6-D452-4714-8AB7-3EA2261EBA53}" srcId="{BF9527DC-E7DB-4FF1-92B5-016B70CA21A8}" destId="{FB8376CC-9F36-4F6F-B113-7F18A9EE1E0F}" srcOrd="0" destOrd="0" parTransId="{75EC47B0-140A-468D-B1C6-F5A60403BB9A}" sibTransId="{DC7D0A13-7205-41BD-B3EC-EF351111A8A6}"/>
    <dgm:cxn modelId="{49BC34EC-B2B2-1447-9EC4-5C73D6A4077F}" type="presOf" srcId="{5A71DFAF-2A25-4ACD-83F0-6D6790C972A8}" destId="{AACBEC17-F4F2-724C-BB70-9C5912FFABD6}" srcOrd="0" destOrd="2" presId="urn:microsoft.com/office/officeart/2005/8/layout/list1"/>
    <dgm:cxn modelId="{AFAC34EF-35D8-43FF-9ADC-07492EE368A3}" srcId="{3D47914E-10BB-4CF4-9D4C-68B8E8AE49E3}" destId="{BF9527DC-E7DB-4FF1-92B5-016B70CA21A8}" srcOrd="1" destOrd="0" parTransId="{943ADCE7-3AD2-47C2-8125-C646B5EA27BE}" sibTransId="{A5A91BA7-494E-4E5F-8A74-A4781C850079}"/>
    <dgm:cxn modelId="{510F44FC-D06E-6A4F-9B9E-C04EA77B0FE0}" type="presOf" srcId="{BF9527DC-E7DB-4FF1-92B5-016B70CA21A8}" destId="{DC57CCF7-6A10-B544-AA19-D7FB212FE26E}" srcOrd="0" destOrd="1" presId="urn:microsoft.com/office/officeart/2005/8/layout/list1"/>
    <dgm:cxn modelId="{9330D9FF-D8C1-FD42-8D2E-D3A4F72CD36C}" type="presOf" srcId="{FB8376CC-9F36-4F6F-B113-7F18A9EE1E0F}" destId="{DC57CCF7-6A10-B544-AA19-D7FB212FE26E}" srcOrd="0" destOrd="2" presId="urn:microsoft.com/office/officeart/2005/8/layout/list1"/>
    <dgm:cxn modelId="{33D64937-D996-3F40-990D-E5F764CA52D5}" type="presParOf" srcId="{27181DFA-AFC7-6A4B-8CED-96FBDA0582E7}" destId="{C3DADEB3-B5AE-5047-A20B-82D3B42D68E8}" srcOrd="0" destOrd="0" presId="urn:microsoft.com/office/officeart/2005/8/layout/list1"/>
    <dgm:cxn modelId="{F41190D4-7E2F-BE45-80A3-6BC94AD0E1F9}" type="presParOf" srcId="{C3DADEB3-B5AE-5047-A20B-82D3B42D68E8}" destId="{FC3332B0-96FF-5D48-8AB6-D3AFBBE182F3}" srcOrd="0" destOrd="0" presId="urn:microsoft.com/office/officeart/2005/8/layout/list1"/>
    <dgm:cxn modelId="{2BEA6BEE-45F3-6B40-B007-10B563CF0E40}" type="presParOf" srcId="{C3DADEB3-B5AE-5047-A20B-82D3B42D68E8}" destId="{80F7A8FA-B31A-E941-AED4-E1D162633D25}" srcOrd="1" destOrd="0" presId="urn:microsoft.com/office/officeart/2005/8/layout/list1"/>
    <dgm:cxn modelId="{62A51456-9A5A-324A-9747-F3F7A18DDC28}" type="presParOf" srcId="{27181DFA-AFC7-6A4B-8CED-96FBDA0582E7}" destId="{520E0E25-B0EA-DC43-809D-678932BAA770}" srcOrd="1" destOrd="0" presId="urn:microsoft.com/office/officeart/2005/8/layout/list1"/>
    <dgm:cxn modelId="{A4753CA5-9E8F-814F-891F-B1CB944DD409}" type="presParOf" srcId="{27181DFA-AFC7-6A4B-8CED-96FBDA0582E7}" destId="{AACBEC17-F4F2-724C-BB70-9C5912FFABD6}" srcOrd="2" destOrd="0" presId="urn:microsoft.com/office/officeart/2005/8/layout/list1"/>
    <dgm:cxn modelId="{35BC05DF-50C0-E842-AA34-19CCED3F93DF}" type="presParOf" srcId="{27181DFA-AFC7-6A4B-8CED-96FBDA0582E7}" destId="{60580BA0-5602-424C-92E4-6F6EF9D504F8}" srcOrd="3" destOrd="0" presId="urn:microsoft.com/office/officeart/2005/8/layout/list1"/>
    <dgm:cxn modelId="{7B945D8F-008A-1247-B6B9-A008BF8FACAD}" type="presParOf" srcId="{27181DFA-AFC7-6A4B-8CED-96FBDA0582E7}" destId="{31C4A31B-E437-4E48-8BF0-A2C8BEE43AB4}" srcOrd="4" destOrd="0" presId="urn:microsoft.com/office/officeart/2005/8/layout/list1"/>
    <dgm:cxn modelId="{53941D29-1EBB-A840-8AFE-411CE124A404}" type="presParOf" srcId="{31C4A31B-E437-4E48-8BF0-A2C8BEE43AB4}" destId="{D10DB9EF-5CB1-D547-951E-132262BDC3A2}" srcOrd="0" destOrd="0" presId="urn:microsoft.com/office/officeart/2005/8/layout/list1"/>
    <dgm:cxn modelId="{036294E8-CEB3-834B-A7E6-867C0274A93F}" type="presParOf" srcId="{31C4A31B-E437-4E48-8BF0-A2C8BEE43AB4}" destId="{DA9A26AE-B652-9243-9CA6-1560A94014C0}" srcOrd="1" destOrd="0" presId="urn:microsoft.com/office/officeart/2005/8/layout/list1"/>
    <dgm:cxn modelId="{1912CAF7-94BA-B346-979B-9C559492822B}" type="presParOf" srcId="{27181DFA-AFC7-6A4B-8CED-96FBDA0582E7}" destId="{408E77DC-2E9E-9443-A1EB-41A1DC9B3D8E}" srcOrd="5" destOrd="0" presId="urn:microsoft.com/office/officeart/2005/8/layout/list1"/>
    <dgm:cxn modelId="{5BC0CD30-6AE4-7342-BFBD-E843E7C4A5B9}" type="presParOf" srcId="{27181DFA-AFC7-6A4B-8CED-96FBDA0582E7}" destId="{DC57CCF7-6A10-B544-AA19-D7FB212FE26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C71C3-F2FF-A244-89D1-C6D86C68BAC1}">
      <dsp:nvSpPr>
        <dsp:cNvPr id="0" name=""/>
        <dsp:cNvSpPr/>
      </dsp:nvSpPr>
      <dsp:spPr>
        <a:xfrm>
          <a:off x="630335" y="267113"/>
          <a:ext cx="3451930" cy="3451930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Research</a:t>
          </a:r>
        </a:p>
      </dsp:txBody>
      <dsp:txXfrm>
        <a:off x="2449584" y="998594"/>
        <a:ext cx="1232832" cy="1027360"/>
      </dsp:txXfrm>
    </dsp:sp>
    <dsp:sp modelId="{425A5318-6718-4A4D-BE59-6F4605DBD2AD}">
      <dsp:nvSpPr>
        <dsp:cNvPr id="0" name=""/>
        <dsp:cNvSpPr/>
      </dsp:nvSpPr>
      <dsp:spPr>
        <a:xfrm>
          <a:off x="559241" y="390396"/>
          <a:ext cx="3451930" cy="3451930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Services</a:t>
          </a:r>
        </a:p>
      </dsp:txBody>
      <dsp:txXfrm>
        <a:off x="1381129" y="2630042"/>
        <a:ext cx="1849248" cy="904077"/>
      </dsp:txXfrm>
    </dsp:sp>
    <dsp:sp modelId="{B68AFFC9-1E61-9B4D-8D2A-BABC08369913}">
      <dsp:nvSpPr>
        <dsp:cNvPr id="0" name=""/>
        <dsp:cNvSpPr/>
      </dsp:nvSpPr>
      <dsp:spPr>
        <a:xfrm>
          <a:off x="488148" y="267113"/>
          <a:ext cx="3451930" cy="3451930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Outreach</a:t>
          </a:r>
        </a:p>
      </dsp:txBody>
      <dsp:txXfrm>
        <a:off x="887997" y="998594"/>
        <a:ext cx="1232832" cy="1027360"/>
      </dsp:txXfrm>
    </dsp:sp>
    <dsp:sp modelId="{D7421BE3-A312-7B41-9982-25A803591796}">
      <dsp:nvSpPr>
        <dsp:cNvPr id="0" name=""/>
        <dsp:cNvSpPr/>
      </dsp:nvSpPr>
      <dsp:spPr>
        <a:xfrm>
          <a:off x="416929" y="53422"/>
          <a:ext cx="3879312" cy="387931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C1BAB-03BE-CB43-A262-D245E2C437D0}">
      <dsp:nvSpPr>
        <dsp:cNvPr id="0" name=""/>
        <dsp:cNvSpPr/>
      </dsp:nvSpPr>
      <dsp:spPr>
        <a:xfrm>
          <a:off x="345550" y="176487"/>
          <a:ext cx="3879312" cy="387931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DF1B4-A4B5-1648-B2F3-90A0885BEFE5}">
      <dsp:nvSpPr>
        <dsp:cNvPr id="0" name=""/>
        <dsp:cNvSpPr/>
      </dsp:nvSpPr>
      <dsp:spPr>
        <a:xfrm>
          <a:off x="274172" y="53422"/>
          <a:ext cx="3879312" cy="387931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8454A-DD6A-914B-8CEA-EAB883D09B78}">
      <dsp:nvSpPr>
        <dsp:cNvPr id="0" name=""/>
        <dsp:cNvSpPr/>
      </dsp:nvSpPr>
      <dsp:spPr>
        <a:xfrm>
          <a:off x="0" y="49589"/>
          <a:ext cx="10101943" cy="533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Applied Hydroclimate Sciences</a:t>
          </a:r>
        </a:p>
      </dsp:txBody>
      <dsp:txXfrm>
        <a:off x="26034" y="75623"/>
        <a:ext cx="10049875" cy="481232"/>
      </dsp:txXfrm>
    </dsp:sp>
    <dsp:sp modelId="{8E10392F-3274-B94D-B156-488A31EA65C2}">
      <dsp:nvSpPr>
        <dsp:cNvPr id="0" name=""/>
        <dsp:cNvSpPr/>
      </dsp:nvSpPr>
      <dsp:spPr>
        <a:xfrm>
          <a:off x="0" y="582890"/>
          <a:ext cx="1010194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73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Problem solving related to water</a:t>
          </a:r>
        </a:p>
      </dsp:txBody>
      <dsp:txXfrm>
        <a:off x="0" y="582890"/>
        <a:ext cx="10101943" cy="364320"/>
      </dsp:txXfrm>
    </dsp:sp>
    <dsp:sp modelId="{6E02C86F-95DC-3B49-B5C0-3F3217FD2BEE}">
      <dsp:nvSpPr>
        <dsp:cNvPr id="0" name=""/>
        <dsp:cNvSpPr/>
      </dsp:nvSpPr>
      <dsp:spPr>
        <a:xfrm>
          <a:off x="0" y="947210"/>
          <a:ext cx="10101943" cy="533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Climate Adaptation and Mitigation for Public and Private Sectors</a:t>
          </a:r>
        </a:p>
      </dsp:txBody>
      <dsp:txXfrm>
        <a:off x="26034" y="973244"/>
        <a:ext cx="10049875" cy="481232"/>
      </dsp:txXfrm>
    </dsp:sp>
    <dsp:sp modelId="{96271922-3086-7E44-9B92-2F515DAF309A}">
      <dsp:nvSpPr>
        <dsp:cNvPr id="0" name=""/>
        <dsp:cNvSpPr/>
      </dsp:nvSpPr>
      <dsp:spPr>
        <a:xfrm>
          <a:off x="0" y="1480511"/>
          <a:ext cx="1010194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73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7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Food security, Migration</a:t>
          </a:r>
          <a:r>
            <a:rPr lang="en-US" sz="17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 Public </a:t>
          </a:r>
          <a:r>
            <a:rPr lang="en-US" sz="17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Health, Disaster preparedness, Water resources</a:t>
          </a:r>
          <a:endParaRPr lang="en-US" sz="1700" kern="1200" dirty="0"/>
        </a:p>
      </dsp:txBody>
      <dsp:txXfrm>
        <a:off x="0" y="1480511"/>
        <a:ext cx="10101943" cy="364320"/>
      </dsp:txXfrm>
    </dsp:sp>
    <dsp:sp modelId="{652D05A3-EAD8-4646-B21F-40444651BB4C}">
      <dsp:nvSpPr>
        <dsp:cNvPr id="0" name=""/>
        <dsp:cNvSpPr/>
      </dsp:nvSpPr>
      <dsp:spPr>
        <a:xfrm>
          <a:off x="0" y="1844831"/>
          <a:ext cx="10101943" cy="533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Climate projections for Southwest</a:t>
          </a:r>
          <a:r>
            <a:rPr lang="en-US" sz="22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US</a:t>
          </a:r>
          <a:endParaRPr lang="en-US" sz="2200" kern="1200" dirty="0"/>
        </a:p>
      </dsp:txBody>
      <dsp:txXfrm>
        <a:off x="26034" y="1870865"/>
        <a:ext cx="10049875" cy="481232"/>
      </dsp:txXfrm>
    </dsp:sp>
    <dsp:sp modelId="{AB1506FF-0FF0-2E42-A2F5-FB35BC40B6DA}">
      <dsp:nvSpPr>
        <dsp:cNvPr id="0" name=""/>
        <dsp:cNvSpPr/>
      </dsp:nvSpPr>
      <dsp:spPr>
        <a:xfrm>
          <a:off x="0" y="2378131"/>
          <a:ext cx="10101943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73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7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Sufficient spatial granularity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7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Climate data processing, ensemble climate projection</a:t>
          </a:r>
          <a:endParaRPr lang="en-US" sz="1700" kern="1200" dirty="0"/>
        </a:p>
      </dsp:txBody>
      <dsp:txXfrm>
        <a:off x="0" y="2378131"/>
        <a:ext cx="10101943" cy="592020"/>
      </dsp:txXfrm>
    </dsp:sp>
    <dsp:sp modelId="{015C5EF0-2450-6043-A61F-5904D7BC2349}">
      <dsp:nvSpPr>
        <dsp:cNvPr id="0" name=""/>
        <dsp:cNvSpPr/>
      </dsp:nvSpPr>
      <dsp:spPr>
        <a:xfrm>
          <a:off x="0" y="2970151"/>
          <a:ext cx="10101943" cy="533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Socioeconomical Impact</a:t>
          </a:r>
          <a:endParaRPr lang="en-US" sz="2200" kern="1200" dirty="0"/>
        </a:p>
      </dsp:txBody>
      <dsp:txXfrm>
        <a:off x="26034" y="2996185"/>
        <a:ext cx="10049875" cy="481232"/>
      </dsp:txXfrm>
    </dsp:sp>
    <dsp:sp modelId="{EC6C61CE-7938-B541-871D-ED1CFE969DA7}">
      <dsp:nvSpPr>
        <dsp:cNvPr id="0" name=""/>
        <dsp:cNvSpPr/>
      </dsp:nvSpPr>
      <dsp:spPr>
        <a:xfrm>
          <a:off x="0" y="3503452"/>
          <a:ext cx="10101943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73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7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Economical Translation of Environmental Risk Assessment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7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Effectiveness of adaptation</a:t>
          </a:r>
          <a:endParaRPr lang="en-US" sz="1700" kern="1200" dirty="0"/>
        </a:p>
      </dsp:txBody>
      <dsp:txXfrm>
        <a:off x="0" y="3503452"/>
        <a:ext cx="10101943" cy="592020"/>
      </dsp:txXfrm>
    </dsp:sp>
    <dsp:sp modelId="{DE85D6A2-34CA-034C-B1AF-A0A5975A963C}">
      <dsp:nvSpPr>
        <dsp:cNvPr id="0" name=""/>
        <dsp:cNvSpPr/>
      </dsp:nvSpPr>
      <dsp:spPr>
        <a:xfrm>
          <a:off x="0" y="4095472"/>
          <a:ext cx="10101943" cy="5333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2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Climate Impact Metric</a:t>
          </a:r>
          <a:endParaRPr lang="en-US" sz="2200" kern="1200" dirty="0"/>
        </a:p>
      </dsp:txBody>
      <dsp:txXfrm>
        <a:off x="26034" y="4121506"/>
        <a:ext cx="10049875" cy="48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BEC17-F4F2-724C-BB70-9C5912FFABD6}">
      <dsp:nvSpPr>
        <dsp:cNvPr id="0" name=""/>
        <dsp:cNvSpPr/>
      </dsp:nvSpPr>
      <dsp:spPr>
        <a:xfrm>
          <a:off x="0" y="338774"/>
          <a:ext cx="7155061" cy="287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312" tIns="395732" rIns="55531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Target: Build connection with other States in different research areas (water and water management). Then go further to the Congress.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Federal agencies working with foreign governments: NASA, DOE, NOAA, etc.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Army and Airforce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Water Resource Management: Problem with water management in the Colorado River Basin (Colorado, California, Arizona, Nevada, and Mexico).</a:t>
          </a:r>
        </a:p>
      </dsp:txBody>
      <dsp:txXfrm>
        <a:off x="0" y="338774"/>
        <a:ext cx="7155061" cy="2872800"/>
      </dsp:txXfrm>
    </dsp:sp>
    <dsp:sp modelId="{80F7A8FA-B31A-E941-AED4-E1D162633D25}">
      <dsp:nvSpPr>
        <dsp:cNvPr id="0" name=""/>
        <dsp:cNvSpPr/>
      </dsp:nvSpPr>
      <dsp:spPr>
        <a:xfrm>
          <a:off x="357753" y="58334"/>
          <a:ext cx="5008542" cy="560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311" tIns="0" rIns="1893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/>
            <a:t>Federal grant opportunities</a:t>
          </a:r>
          <a:endParaRPr lang="en-US" sz="1900" kern="1200"/>
        </a:p>
      </dsp:txBody>
      <dsp:txXfrm>
        <a:off x="385133" y="85714"/>
        <a:ext cx="4953782" cy="506119"/>
      </dsp:txXfrm>
    </dsp:sp>
    <dsp:sp modelId="{DC57CCF7-6A10-B544-AA19-D7FB212FE26E}">
      <dsp:nvSpPr>
        <dsp:cNvPr id="0" name=""/>
        <dsp:cNvSpPr/>
      </dsp:nvSpPr>
      <dsp:spPr>
        <a:xfrm>
          <a:off x="0" y="3594614"/>
          <a:ext cx="7155061" cy="2214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-10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312" tIns="395732" rIns="55531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Non-profit foundations.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Corporate climate change assessment groups: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Economic escalation , Report assessment, Future's market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Politics: Include and consider national and international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Private Sector: mining, oil/gas, and insurance.</a:t>
          </a:r>
        </a:p>
      </dsp:txBody>
      <dsp:txXfrm>
        <a:off x="0" y="3594614"/>
        <a:ext cx="7155061" cy="2214450"/>
      </dsp:txXfrm>
    </dsp:sp>
    <dsp:sp modelId="{DA9A26AE-B652-9243-9CA6-1560A94014C0}">
      <dsp:nvSpPr>
        <dsp:cNvPr id="0" name=""/>
        <dsp:cNvSpPr/>
      </dsp:nvSpPr>
      <dsp:spPr>
        <a:xfrm>
          <a:off x="357753" y="3314174"/>
          <a:ext cx="5008542" cy="560879"/>
        </a:xfrm>
        <a:prstGeom prst="roundRect">
          <a:avLst/>
        </a:prstGeom>
        <a:solidFill>
          <a:schemeClr val="accent2">
            <a:hueOff val="0"/>
            <a:satOff val="0"/>
            <a:lumOff val="-1098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311" tIns="0" rIns="18931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/>
            <a:t>Non-federal grant opportunities</a:t>
          </a:r>
          <a:endParaRPr lang="en-US" sz="1900" kern="1200"/>
        </a:p>
      </dsp:txBody>
      <dsp:txXfrm>
        <a:off x="385133" y="3341554"/>
        <a:ext cx="4953782" cy="506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2A086-9F81-AD4A-9554-902FA9CD18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81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4300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0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4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26FC-0FE0-8B47-BF1E-919856A44DA5}" type="datetime1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5475-EFCF-944E-9103-82C35F45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1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74AF-2FE7-A64D-AF90-D5805BEFEDA6}" type="datetime1">
              <a:rPr lang="en-US" smtClean="0"/>
              <a:t>6/13/23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5475-EFCF-944E-9103-82C35F45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8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0F4F-4A32-2545-97C3-D07EA0C3F1B1}" type="datetime1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5475-EFCF-944E-9103-82C35F45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6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5ED7-7C23-8F48-A3B0-9FF2FBF20A5B}" type="datetime1">
              <a:rPr lang="en-US" smtClean="0"/>
              <a:t>6/13/23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5475-EFCF-944E-9103-82C35F45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9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C539-4B5F-A64A-B781-8DDE20711143}" type="datetime1">
              <a:rPr lang="en-US" smtClean="0"/>
              <a:t>6/13/23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5475-EFCF-944E-9103-82C35F452C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87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6249-FDBF-5642-A199-B4D2AD9B9707}" type="datetime1">
              <a:rPr lang="en-US" smtClean="0"/>
              <a:t>6/13/23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5475-EFCF-944E-9103-82C35F45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867-A5A8-F648-B394-1DBD916A55D1}" type="datetime1">
              <a:rPr lang="en-US" smtClean="0"/>
              <a:t>6/13/23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5475-EFCF-944E-9103-82C35F45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65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FD9F-6A85-B54B-AC83-578DA1DC3D58}" type="datetime1">
              <a:rPr lang="en-US" smtClean="0"/>
              <a:t>6/13/23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5475-EFCF-944E-9103-82C35F45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7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8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6594CBE-E0EC-DC4E-B83F-DE64C6539E33}" type="datetime1">
              <a:rPr lang="en-US" smtClean="0"/>
              <a:t>6/13/23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5475-EFCF-944E-9103-82C35F45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5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6F6F-EAEC-1741-8D53-B43153DE46A7}" type="datetime1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5475-EFCF-944E-9103-82C35F45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36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30CC-B42D-2744-897D-9018B83F2B32}" type="datetime1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5475-EFCF-944E-9103-82C35F45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6471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5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3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4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0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45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303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2B8A2BD-4DB5-6A45-A360-A9970F59BFD5}" type="datetime1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5B85475-EFCF-944E-9103-82C35F452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3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microsoft.com/office/2007/relationships/diagramDrawing" Target="../diagrams/drawing1.xml"/><Relationship Id="rId5" Type="http://schemas.openxmlformats.org/officeDocument/2006/relationships/image" Target="../media/image5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jp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FB4E2B65-92B1-0D8D-571E-33C0393CA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4" y="0"/>
            <a:ext cx="12191996" cy="6857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D9BA2E-43D8-6984-BB43-A4898B4BF1D5}"/>
              </a:ext>
            </a:extLst>
          </p:cNvPr>
          <p:cNvSpPr txBox="1">
            <a:spLocks/>
          </p:cNvSpPr>
          <p:nvPr/>
        </p:nvSpPr>
        <p:spPr>
          <a:xfrm>
            <a:off x="2276475" y="2247900"/>
            <a:ext cx="7581900" cy="2514600"/>
          </a:xfrm>
          <a:prstGeom prst="rect">
            <a:avLst/>
          </a:prstGeom>
          <a:solidFill>
            <a:srgbClr val="161616">
              <a:alpha val="89804"/>
            </a:srgbClr>
          </a:solidFill>
          <a:ln>
            <a:solidFill>
              <a:srgbClr val="16161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77"/>
              </a:rPr>
              <a:t>CAHS Workshop Summary</a:t>
            </a:r>
          </a:p>
          <a:p>
            <a:pPr>
              <a:spcAft>
                <a:spcPts val="600"/>
              </a:spcAft>
            </a:pPr>
            <a:r>
              <a:rPr lang="en-US" sz="5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77"/>
              </a:rPr>
              <a:t> April 29</a:t>
            </a:r>
            <a:r>
              <a:rPr lang="en-US" sz="5600" baseline="300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77"/>
              </a:rPr>
              <a:t>th</a:t>
            </a:r>
            <a:r>
              <a:rPr lang="en-US" sz="5600" dirty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77"/>
              </a:rPr>
              <a:t>, 2022</a:t>
            </a:r>
            <a:endParaRPr kumimoji="0" lang="en-US" sz="5600" b="0" i="0" u="none" strike="noStrike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77"/>
            </a:endParaRPr>
          </a:p>
        </p:txBody>
      </p:sp>
      <p:pic>
        <p:nvPicPr>
          <p:cNvPr id="19" name="Picture 2" descr="Center for Applied Hydroclimate Science | Home">
            <a:extLst>
              <a:ext uri="{FF2B5EF4-FFF2-40B4-BE49-F238E27FC236}">
                <a16:creationId xmlns:a16="http://schemas.microsoft.com/office/drawing/2014/main" id="{B31FE785-0051-0D06-E484-2F477DCA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793"/>
            <a:ext cx="3821806" cy="6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0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2350b1fa-a-7ae50c04-s-sites.googlegroups.com/a/compragua.cl/principal/principales-rios-de-chile/01%20Quebrada%20de%20Cami%C3%B1a.jpg?attachauth=ANoY7cogTcGltsLcq-opMqL4vAE6K8sLpMqzG6ijHDb_Imo0YfnZCyPA6GVOUBHU_oTYAlL-duEMt_mIflqjvHVNWW7ZC6UOx7yMz0R_sCwibJii2QdIboNWJKTXnIHFwxXbBYFiIN4E7AT8h-JZN2Ko7PkLCY5wXcQdSnsm374vQrG4jIZaUkHRoLX-bsQqVw5Guq4kAAj-zkRuvhySf9HhcU2izLJdlr2Y86v4pEps1LFsW_Hc21GVkaVbGC45SJFVfRwkIO_txrCZ0W6_lvP_2AgyfadODA%3D%3D&amp;attredirects=0">
            <a:extLst>
              <a:ext uri="{FF2B5EF4-FFF2-40B4-BE49-F238E27FC236}">
                <a16:creationId xmlns:a16="http://schemas.microsoft.com/office/drawing/2014/main" id="{79724875-283A-3C2C-D025-3F008A1E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12" y="2770776"/>
            <a:ext cx="2851171" cy="1997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solar cell, sky, outdoor object, outdoor&#10;&#10;Description automatically generated">
            <a:extLst>
              <a:ext uri="{FF2B5EF4-FFF2-40B4-BE49-F238E27FC236}">
                <a16:creationId xmlns:a16="http://schemas.microsoft.com/office/drawing/2014/main" id="{58B3BBEE-61B3-4B47-A490-7720B7B52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577" y="4611462"/>
            <a:ext cx="2549040" cy="188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high angle view of a dam&#10;&#10;Description automatically generated with low confidence">
            <a:extLst>
              <a:ext uri="{FF2B5EF4-FFF2-40B4-BE49-F238E27FC236}">
                <a16:creationId xmlns:a16="http://schemas.microsoft.com/office/drawing/2014/main" id="{64C10419-1247-7A35-1CDE-6EC388D6E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12" y="2961089"/>
            <a:ext cx="2851170" cy="188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D26B83-E280-6CDE-80CC-B880B0AD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66" y="124911"/>
            <a:ext cx="11941865" cy="1188720"/>
          </a:xfrm>
        </p:spPr>
        <p:txBody>
          <a:bodyPr>
            <a:normAutofit/>
          </a:bodyPr>
          <a:lstStyle/>
          <a:p>
            <a:r>
              <a:rPr lang="en-US" dirty="0"/>
              <a:t>Center of Applied Hydroclimate Sciences (CAHS)</a:t>
            </a:r>
            <a:endParaRPr lang="en-US" cap="non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9A3EC-D143-0A01-DF99-91458A429A0F}"/>
              </a:ext>
            </a:extLst>
          </p:cNvPr>
          <p:cNvSpPr txBox="1"/>
          <p:nvPr/>
        </p:nvSpPr>
        <p:spPr>
          <a:xfrm>
            <a:off x="461252" y="1416358"/>
            <a:ext cx="112694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Vision: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Apply hydrometeorological science to provide reliable information for decision making to increase resilience to environmental stresses.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Mission: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Link hydrometeorological scientific knowledge and practice through modeling and by establishing paradigms for information generation and application.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5ADAF4C-FC82-D071-517D-A1E91E201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90" y="4409063"/>
            <a:ext cx="2663213" cy="206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DD45B01B-DC65-87AF-A2CF-634BB2D93003}"/>
              </a:ext>
            </a:extLst>
          </p:cNvPr>
          <p:cNvGraphicFramePr/>
          <p:nvPr/>
        </p:nvGraphicFramePr>
        <p:xfrm>
          <a:off x="3810790" y="2556742"/>
          <a:ext cx="4570414" cy="410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07DD7E3-26A2-6C31-2A82-7D224E801B83}"/>
              </a:ext>
            </a:extLst>
          </p:cNvPr>
          <p:cNvSpPr txBox="1"/>
          <p:nvPr/>
        </p:nvSpPr>
        <p:spPr>
          <a:xfrm>
            <a:off x="4611288" y="6145535"/>
            <a:ext cx="3408060" cy="646331"/>
          </a:xfrm>
          <a:prstGeom prst="rect">
            <a:avLst/>
          </a:prstGeom>
          <a:solidFill>
            <a:srgbClr val="D6D6D6">
              <a:alpha val="67843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Weather, climate and water resources predictions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Science translation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Data Management and user training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4377E4-5DEC-9187-740C-05A35D9738F7}"/>
              </a:ext>
            </a:extLst>
          </p:cNvPr>
          <p:cNvSpPr txBox="1"/>
          <p:nvPr/>
        </p:nvSpPr>
        <p:spPr>
          <a:xfrm>
            <a:off x="7017545" y="2682425"/>
            <a:ext cx="2400094" cy="830997"/>
          </a:xfrm>
          <a:prstGeom prst="rect">
            <a:avLst/>
          </a:prstGeom>
          <a:solidFill>
            <a:srgbClr val="D6D6D6">
              <a:alpha val="67843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Weather,  climate and hydrology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Physics-and machine learning based modeling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Assessment of Processes and Tools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9EE741-98FD-E4D0-D5E7-62E9AC7C7593}"/>
              </a:ext>
            </a:extLst>
          </p:cNvPr>
          <p:cNvSpPr txBox="1"/>
          <p:nvPr/>
        </p:nvSpPr>
        <p:spPr>
          <a:xfrm>
            <a:off x="2774363" y="2704024"/>
            <a:ext cx="2400094" cy="830997"/>
          </a:xfrm>
          <a:prstGeom prst="rect">
            <a:avLst/>
          </a:prstGeom>
          <a:solidFill>
            <a:srgbClr val="D6D6D6">
              <a:alpha val="67843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Student VIP and public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Environmental and social resilience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Risk and vulnerability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Decision support</a:t>
            </a:r>
          </a:p>
        </p:txBody>
      </p:sp>
    </p:spTree>
    <p:extLst>
      <p:ext uri="{BB962C8B-B14F-4D97-AF65-F5344CB8AC3E}">
        <p14:creationId xmlns:p14="http://schemas.microsoft.com/office/powerpoint/2010/main" val="32498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29B4BD8-0146-B88E-A191-42601A870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4947"/>
            <a:ext cx="9448800" cy="5181600"/>
          </a:xfrm>
        </p:spPr>
        <p:txBody>
          <a:bodyPr>
            <a:noAutofit/>
          </a:bodyPr>
          <a:lstStyle/>
          <a:p>
            <a:r>
              <a:rPr lang="en-US" sz="1600" u="sng" dirty="0"/>
              <a:t>Climate Research Institutions</a:t>
            </a:r>
          </a:p>
          <a:p>
            <a:pPr lvl="1"/>
            <a:r>
              <a:rPr lang="en-US" sz="1600" dirty="0"/>
              <a:t>Hydrologic Research Center</a:t>
            </a:r>
          </a:p>
          <a:p>
            <a:pPr lvl="1"/>
            <a:r>
              <a:rPr lang="en-US" sz="1600" dirty="0"/>
              <a:t>Arizona Initiative for Resilience and International Development</a:t>
            </a:r>
          </a:p>
          <a:p>
            <a:pPr lvl="1"/>
            <a:r>
              <a:rPr lang="en-US" sz="1600" dirty="0"/>
              <a:t>Arizona Institutes for Resilience</a:t>
            </a:r>
          </a:p>
          <a:p>
            <a:pPr lvl="1"/>
            <a:r>
              <a:rPr lang="en-US" sz="1600" dirty="0"/>
              <a:t>Center for Western Weather and Water Extremes </a:t>
            </a:r>
          </a:p>
          <a:p>
            <a:pPr lvl="1"/>
            <a:r>
              <a:rPr lang="en-US" sz="1600" dirty="0"/>
              <a:t>Biosystems Engineering: Vegetation Index and Phenology Laboratory</a:t>
            </a:r>
          </a:p>
          <a:p>
            <a:r>
              <a:rPr lang="en-US" sz="1600" u="sng" dirty="0"/>
              <a:t>Natural Resource Management</a:t>
            </a:r>
          </a:p>
          <a:p>
            <a:pPr lvl="1"/>
            <a:r>
              <a:rPr lang="en-US" sz="1600" dirty="0"/>
              <a:t>School of Geography and School of Government and Public Policy</a:t>
            </a:r>
          </a:p>
          <a:p>
            <a:pPr lvl="1"/>
            <a:r>
              <a:rPr lang="en-US" sz="1600" dirty="0"/>
              <a:t>School of Natural Resources and the Environment. Office of Arid Land Studies</a:t>
            </a:r>
          </a:p>
          <a:p>
            <a:r>
              <a:rPr lang="en-US" sz="1600" u="sng" dirty="0"/>
              <a:t>Social Economical Sciences</a:t>
            </a:r>
          </a:p>
          <a:p>
            <a:pPr lvl="1"/>
            <a:r>
              <a:rPr lang="en-US" sz="1600" dirty="0"/>
              <a:t>Humanitarian Assistance Technical Support </a:t>
            </a:r>
          </a:p>
          <a:p>
            <a:pPr lvl="1"/>
            <a:r>
              <a:rPr lang="en-US" sz="1600" dirty="0"/>
              <a:t>Office of International Development</a:t>
            </a:r>
          </a:p>
          <a:p>
            <a:pPr lvl="1"/>
            <a:r>
              <a:rPr lang="en-US" sz="1600" dirty="0"/>
              <a:t>IRC and engagement of Tribes.</a:t>
            </a:r>
          </a:p>
          <a:p>
            <a:r>
              <a:rPr lang="en-US" sz="1600" u="sng" dirty="0"/>
              <a:t>Public Health</a:t>
            </a:r>
          </a:p>
          <a:p>
            <a:pPr lvl="1"/>
            <a:r>
              <a:rPr lang="en-US" sz="1600" dirty="0"/>
              <a:t>University of Arizona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Health </a:t>
            </a:r>
            <a:endParaRPr lang="en-US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B9F8D5-776B-9500-067B-8FC745D27A6F}"/>
              </a:ext>
            </a:extLst>
          </p:cNvPr>
          <p:cNvSpPr txBox="1">
            <a:spLocks/>
          </p:cNvSpPr>
          <p:nvPr/>
        </p:nvSpPr>
        <p:spPr>
          <a:xfrm>
            <a:off x="914400" y="106227"/>
            <a:ext cx="11000133" cy="1036773"/>
          </a:xfrm>
          <a:prstGeom prst="rect">
            <a:avLst/>
          </a:prstGeom>
          <a:solidFill>
            <a:sysClr val="window" lastClr="FFFFFF"/>
          </a:solidFill>
          <a:ln w="31750" cap="sq">
            <a:solidFill>
              <a:sysClr val="windowText" lastClr="000000">
                <a:lumMod val="75000"/>
                <a:lumOff val="25000"/>
              </a:sys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Teams and partners</a:t>
            </a:r>
            <a:endParaRPr kumimoji="0" lang="en-US" sz="2800" b="0" i="0" u="none" strike="noStrike" kern="1200" cap="none" spc="20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682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B0947AC5-498B-9A45-138E-4FF0F4D85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406280"/>
              </p:ext>
            </p:extLst>
          </p:nvPr>
        </p:nvGraphicFramePr>
        <p:xfrm>
          <a:off x="1295400" y="1600200"/>
          <a:ext cx="10101943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1077A69-8A84-8E33-1284-9C521E01B76B}"/>
              </a:ext>
            </a:extLst>
          </p:cNvPr>
          <p:cNvSpPr txBox="1">
            <a:spLocks/>
          </p:cNvSpPr>
          <p:nvPr/>
        </p:nvSpPr>
        <p:spPr>
          <a:xfrm>
            <a:off x="914400" y="106227"/>
            <a:ext cx="11000133" cy="1036773"/>
          </a:xfrm>
          <a:prstGeom prst="rect">
            <a:avLst/>
          </a:prstGeom>
          <a:solidFill>
            <a:sysClr val="window" lastClr="FFFFFF"/>
          </a:solidFill>
          <a:ln w="31750" cap="sq">
            <a:solidFill>
              <a:sysClr val="windowText" lastClr="000000">
                <a:lumMod val="75000"/>
                <a:lumOff val="25000"/>
              </a:sys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Research thematic area</a:t>
            </a:r>
            <a:endParaRPr kumimoji="0" lang="en-US" sz="2800" b="0" i="0" u="none" strike="noStrike" kern="1200" cap="none" spc="20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920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E5E4F-247B-8651-5685-FE3A27B6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45A18ED-A623-B498-90E3-C3409C3ACB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405382"/>
              </p:ext>
            </p:extLst>
          </p:nvPr>
        </p:nvGraphicFramePr>
        <p:xfrm>
          <a:off x="4579739" y="457200"/>
          <a:ext cx="7155061" cy="586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7007716-054A-8D5E-6EE4-7679D776F8A2}"/>
              </a:ext>
            </a:extLst>
          </p:cNvPr>
          <p:cNvSpPr txBox="1">
            <a:spLocks/>
          </p:cNvSpPr>
          <p:nvPr/>
        </p:nvSpPr>
        <p:spPr>
          <a:xfrm>
            <a:off x="607424" y="639704"/>
            <a:ext cx="3332236" cy="5577840"/>
          </a:xfrm>
          <a:prstGeom prst="rect">
            <a:avLst/>
          </a:prstGeom>
          <a:solidFill>
            <a:sysClr val="window" lastClr="FFFFFF"/>
          </a:solidFill>
          <a:ln w="31750" cap="sq">
            <a:solidFill>
              <a:sysClr val="windowText" lastClr="000000">
                <a:lumMod val="75000"/>
                <a:lumOff val="25000"/>
              </a:sys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Founding routes</a:t>
            </a:r>
            <a:endParaRPr kumimoji="0" lang="en-US" sz="2800" b="0" i="0" u="none" strike="noStrike" kern="1200" cap="none" spc="20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193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9B34E-622A-83BC-F631-F90AD5F6D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5000"/>
            <a:ext cx="9601200" cy="3581400"/>
          </a:xfrm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dirty="0"/>
              <a:t>Climate downscaled data produced for regional climate change assessment.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dirty="0"/>
              <a:t>Forecast verification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dirty="0"/>
              <a:t>Climate information services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dirty="0"/>
              <a:t>Capable of understanding climate related shocks and stresses to strengthen resilience capacities.</a:t>
            </a:r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EC9788-7964-7CDB-4019-D16E6A3256AF}"/>
              </a:ext>
            </a:extLst>
          </p:cNvPr>
          <p:cNvSpPr txBox="1">
            <a:spLocks/>
          </p:cNvSpPr>
          <p:nvPr/>
        </p:nvSpPr>
        <p:spPr>
          <a:xfrm>
            <a:off x="914400" y="106227"/>
            <a:ext cx="11000133" cy="1036773"/>
          </a:xfrm>
          <a:prstGeom prst="rect">
            <a:avLst/>
          </a:prstGeom>
          <a:solidFill>
            <a:sysClr val="window" lastClr="FFFFFF"/>
          </a:solidFill>
          <a:ln w="31750" cap="sq">
            <a:solidFill>
              <a:sysClr val="windowText" lastClr="000000">
                <a:lumMod val="75000"/>
                <a:lumOff val="25000"/>
              </a:sys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University of Arizona strengths</a:t>
            </a:r>
            <a:endParaRPr kumimoji="0" lang="en-US" sz="2800" b="0" i="0" u="none" strike="noStrike" kern="1200" cap="none" spc="20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574385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Parce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{49783A42-5F71-2747-A611-CC1737F097D4}tf10001063</Template>
  <TotalTime>0</TotalTime>
  <Words>395</Words>
  <Application>Microsoft Macintosh PowerPoint</Application>
  <PresentationFormat>Widescreen</PresentationFormat>
  <Paragraphs>66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Franklin Gothic Book</vt:lpstr>
      <vt:lpstr>Gill Sans MT</vt:lpstr>
      <vt:lpstr>Crop</vt:lpstr>
      <vt:lpstr>Parcel</vt:lpstr>
      <vt:lpstr>PowerPoint Presentation</vt:lpstr>
      <vt:lpstr>Center of Applied Hydroclimate Sciences (CAHS)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2023-06-14T16:26:46Z</dcterms:modified>
</cp:coreProperties>
</file>