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6" r:id="rId3"/>
    <p:sldId id="277" r:id="rId4"/>
    <p:sldId id="257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16977-D4A9-4847-8130-6BEE769DE29B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</dgm:pt>
    <dgm:pt modelId="{080BC242-CA1B-4638-8252-1EB79020DCF3}">
      <dgm:prSet phldrT="[Text]"/>
      <dgm:spPr/>
      <dgm:t>
        <a:bodyPr/>
        <a:lstStyle/>
        <a:p>
          <a:r>
            <a:rPr lang="en-US" dirty="0">
              <a:highlight>
                <a:srgbClr val="000000"/>
              </a:highlight>
            </a:rPr>
            <a:t>Research</a:t>
          </a:r>
        </a:p>
      </dgm:t>
    </dgm:pt>
    <dgm:pt modelId="{BA37FB4C-4C5E-4A75-8334-AB91CE2A0CD9}" type="parTrans" cxnId="{6AEC9158-8307-4CA9-8E88-D7E912ECBBA8}">
      <dgm:prSet/>
      <dgm:spPr/>
      <dgm:t>
        <a:bodyPr/>
        <a:lstStyle/>
        <a:p>
          <a:endParaRPr lang="en-US"/>
        </a:p>
      </dgm:t>
    </dgm:pt>
    <dgm:pt modelId="{66866062-289C-4CC8-B457-4DB85501591F}" type="sibTrans" cxnId="{6AEC9158-8307-4CA9-8E88-D7E912ECBBA8}">
      <dgm:prSet/>
      <dgm:spPr/>
      <dgm:t>
        <a:bodyPr/>
        <a:lstStyle/>
        <a:p>
          <a:endParaRPr lang="en-US"/>
        </a:p>
      </dgm:t>
    </dgm:pt>
    <dgm:pt modelId="{64733157-A9D9-4ADF-9F02-60583CE95753}">
      <dgm:prSet phldrT="[Text]"/>
      <dgm:spPr/>
      <dgm:t>
        <a:bodyPr/>
        <a:lstStyle/>
        <a:p>
          <a:r>
            <a:rPr lang="en-US" dirty="0">
              <a:highlight>
                <a:srgbClr val="000000"/>
              </a:highlight>
            </a:rPr>
            <a:t>Services</a:t>
          </a:r>
        </a:p>
      </dgm:t>
    </dgm:pt>
    <dgm:pt modelId="{69675AFC-6BAA-47DA-B4A7-7C63E8B4E992}" type="parTrans" cxnId="{3EBA3FF0-C558-4FCF-829D-F88D80E78361}">
      <dgm:prSet/>
      <dgm:spPr/>
      <dgm:t>
        <a:bodyPr/>
        <a:lstStyle/>
        <a:p>
          <a:endParaRPr lang="en-US"/>
        </a:p>
      </dgm:t>
    </dgm:pt>
    <dgm:pt modelId="{ED85FC31-6450-4617-9667-A16E2D30E01B}" type="sibTrans" cxnId="{3EBA3FF0-C558-4FCF-829D-F88D80E78361}">
      <dgm:prSet/>
      <dgm:spPr/>
      <dgm:t>
        <a:bodyPr/>
        <a:lstStyle/>
        <a:p>
          <a:endParaRPr lang="en-US"/>
        </a:p>
      </dgm:t>
    </dgm:pt>
    <dgm:pt modelId="{C19C9266-9FD6-4375-AD11-C792538A8F40}">
      <dgm:prSet phldrT="[Text]"/>
      <dgm:spPr/>
      <dgm:t>
        <a:bodyPr/>
        <a:lstStyle/>
        <a:p>
          <a:r>
            <a:rPr lang="en-US" b="0" dirty="0">
              <a:highlight>
                <a:srgbClr val="000000"/>
              </a:highlight>
            </a:rPr>
            <a:t>Outreach</a:t>
          </a:r>
        </a:p>
      </dgm:t>
    </dgm:pt>
    <dgm:pt modelId="{60880ED3-57FE-4C6E-8C3B-F4D8C03DC97E}" type="parTrans" cxnId="{4F4CC1B4-5E58-4891-82BA-61F46115B14E}">
      <dgm:prSet/>
      <dgm:spPr/>
      <dgm:t>
        <a:bodyPr/>
        <a:lstStyle/>
        <a:p>
          <a:endParaRPr lang="en-US"/>
        </a:p>
      </dgm:t>
    </dgm:pt>
    <dgm:pt modelId="{18E35948-B759-4AA3-90B8-D9918A4B05B2}" type="sibTrans" cxnId="{4F4CC1B4-5E58-4891-82BA-61F46115B14E}">
      <dgm:prSet/>
      <dgm:spPr/>
      <dgm:t>
        <a:bodyPr/>
        <a:lstStyle/>
        <a:p>
          <a:endParaRPr lang="en-US"/>
        </a:p>
      </dgm:t>
    </dgm:pt>
    <dgm:pt modelId="{6FC1C369-1578-4286-A868-6B813507E427}" type="pres">
      <dgm:prSet presAssocID="{4E716977-D4A9-4847-8130-6BEE769DE29B}" presName="compositeShape" presStyleCnt="0">
        <dgm:presLayoutVars>
          <dgm:chMax val="7"/>
          <dgm:dir/>
          <dgm:resizeHandles val="exact"/>
        </dgm:presLayoutVars>
      </dgm:prSet>
      <dgm:spPr/>
    </dgm:pt>
    <dgm:pt modelId="{C7A81738-7F72-4577-88D4-8BF06EBFDBC3}" type="pres">
      <dgm:prSet presAssocID="{4E716977-D4A9-4847-8130-6BEE769DE29B}" presName="wedge1" presStyleLbl="node1" presStyleIdx="0" presStyleCnt="3" custLinFactNeighborX="-6695" custLinFactNeighborY="3226"/>
      <dgm:spPr/>
    </dgm:pt>
    <dgm:pt modelId="{EDB9D011-0C60-477B-AD71-7B6BD70348A3}" type="pres">
      <dgm:prSet presAssocID="{4E716977-D4A9-4847-8130-6BEE769DE29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3FBC972-F725-4BB7-ABFC-87FF6D492F4A}" type="pres">
      <dgm:prSet presAssocID="{4E716977-D4A9-4847-8130-6BEE769DE29B}" presName="wedge2" presStyleLbl="node1" presStyleIdx="1" presStyleCnt="3"/>
      <dgm:spPr/>
    </dgm:pt>
    <dgm:pt modelId="{CE517359-9F59-4C0F-B2C4-A36B412EC72B}" type="pres">
      <dgm:prSet presAssocID="{4E716977-D4A9-4847-8130-6BEE769DE29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C0DA5FC-4133-4AAB-896A-67B5C78ABB93}" type="pres">
      <dgm:prSet presAssocID="{4E716977-D4A9-4847-8130-6BEE769DE29B}" presName="wedge3" presStyleLbl="node1" presStyleIdx="2" presStyleCnt="3"/>
      <dgm:spPr/>
    </dgm:pt>
    <dgm:pt modelId="{31E5C448-93F7-4CAA-AD4A-B06486A50A4C}" type="pres">
      <dgm:prSet presAssocID="{4E716977-D4A9-4847-8130-6BEE769DE29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9512D23-9FDD-4BD4-AD06-31B7614D0DCD}" type="presOf" srcId="{64733157-A9D9-4ADF-9F02-60583CE95753}" destId="{F3FBC972-F725-4BB7-ABFC-87FF6D492F4A}" srcOrd="0" destOrd="0" presId="urn:microsoft.com/office/officeart/2005/8/layout/chart3"/>
    <dgm:cxn modelId="{21066E62-475E-423D-8B22-DCD288ED6A10}" type="presOf" srcId="{4E716977-D4A9-4847-8130-6BEE769DE29B}" destId="{6FC1C369-1578-4286-A868-6B813507E427}" srcOrd="0" destOrd="0" presId="urn:microsoft.com/office/officeart/2005/8/layout/chart3"/>
    <dgm:cxn modelId="{6AEC9158-8307-4CA9-8E88-D7E912ECBBA8}" srcId="{4E716977-D4A9-4847-8130-6BEE769DE29B}" destId="{080BC242-CA1B-4638-8252-1EB79020DCF3}" srcOrd="0" destOrd="0" parTransId="{BA37FB4C-4C5E-4A75-8334-AB91CE2A0CD9}" sibTransId="{66866062-289C-4CC8-B457-4DB85501591F}"/>
    <dgm:cxn modelId="{13FBDD59-0907-4E79-A07E-4A03DA5F92FB}" type="presOf" srcId="{C19C9266-9FD6-4375-AD11-C792538A8F40}" destId="{31E5C448-93F7-4CAA-AD4A-B06486A50A4C}" srcOrd="1" destOrd="0" presId="urn:microsoft.com/office/officeart/2005/8/layout/chart3"/>
    <dgm:cxn modelId="{991D6EAF-1918-4322-A859-8404606A44FD}" type="presOf" srcId="{080BC242-CA1B-4638-8252-1EB79020DCF3}" destId="{EDB9D011-0C60-477B-AD71-7B6BD70348A3}" srcOrd="1" destOrd="0" presId="urn:microsoft.com/office/officeart/2005/8/layout/chart3"/>
    <dgm:cxn modelId="{4F4CC1B4-5E58-4891-82BA-61F46115B14E}" srcId="{4E716977-D4A9-4847-8130-6BEE769DE29B}" destId="{C19C9266-9FD6-4375-AD11-C792538A8F40}" srcOrd="2" destOrd="0" parTransId="{60880ED3-57FE-4C6E-8C3B-F4D8C03DC97E}" sibTransId="{18E35948-B759-4AA3-90B8-D9918A4B05B2}"/>
    <dgm:cxn modelId="{00F56BB8-1503-428B-88A4-9A906DE06EED}" type="presOf" srcId="{64733157-A9D9-4ADF-9F02-60583CE95753}" destId="{CE517359-9F59-4C0F-B2C4-A36B412EC72B}" srcOrd="1" destOrd="0" presId="urn:microsoft.com/office/officeart/2005/8/layout/chart3"/>
    <dgm:cxn modelId="{E91A34B9-41CD-448F-AF17-68C1EB609FF1}" type="presOf" srcId="{080BC242-CA1B-4638-8252-1EB79020DCF3}" destId="{C7A81738-7F72-4577-88D4-8BF06EBFDBC3}" srcOrd="0" destOrd="0" presId="urn:microsoft.com/office/officeart/2005/8/layout/chart3"/>
    <dgm:cxn modelId="{2AA608CD-CEA5-4456-ADBE-32FF8C8306D3}" type="presOf" srcId="{C19C9266-9FD6-4375-AD11-C792538A8F40}" destId="{CC0DA5FC-4133-4AAB-896A-67B5C78ABB93}" srcOrd="0" destOrd="0" presId="urn:microsoft.com/office/officeart/2005/8/layout/chart3"/>
    <dgm:cxn modelId="{3EBA3FF0-C558-4FCF-829D-F88D80E78361}" srcId="{4E716977-D4A9-4847-8130-6BEE769DE29B}" destId="{64733157-A9D9-4ADF-9F02-60583CE95753}" srcOrd="1" destOrd="0" parTransId="{69675AFC-6BAA-47DA-B4A7-7C63E8B4E992}" sibTransId="{ED85FC31-6450-4617-9667-A16E2D30E01B}"/>
    <dgm:cxn modelId="{5621E438-7C43-4523-9163-9D3152D53DCB}" type="presParOf" srcId="{6FC1C369-1578-4286-A868-6B813507E427}" destId="{C7A81738-7F72-4577-88D4-8BF06EBFDBC3}" srcOrd="0" destOrd="0" presId="urn:microsoft.com/office/officeart/2005/8/layout/chart3"/>
    <dgm:cxn modelId="{6B753AAD-40D9-4BA2-9AA0-A87916DC7266}" type="presParOf" srcId="{6FC1C369-1578-4286-A868-6B813507E427}" destId="{EDB9D011-0C60-477B-AD71-7B6BD70348A3}" srcOrd="1" destOrd="0" presId="urn:microsoft.com/office/officeart/2005/8/layout/chart3"/>
    <dgm:cxn modelId="{6B02B4BE-5414-499D-A14B-A7D2E1BD75BB}" type="presParOf" srcId="{6FC1C369-1578-4286-A868-6B813507E427}" destId="{F3FBC972-F725-4BB7-ABFC-87FF6D492F4A}" srcOrd="2" destOrd="0" presId="urn:microsoft.com/office/officeart/2005/8/layout/chart3"/>
    <dgm:cxn modelId="{1BDBD76B-A6A2-46C5-999C-9FEE682D091F}" type="presParOf" srcId="{6FC1C369-1578-4286-A868-6B813507E427}" destId="{CE517359-9F59-4C0F-B2C4-A36B412EC72B}" srcOrd="3" destOrd="0" presId="urn:microsoft.com/office/officeart/2005/8/layout/chart3"/>
    <dgm:cxn modelId="{97AB31B0-385E-41F7-B262-BB55F4B805A8}" type="presParOf" srcId="{6FC1C369-1578-4286-A868-6B813507E427}" destId="{CC0DA5FC-4133-4AAB-896A-67B5C78ABB93}" srcOrd="4" destOrd="0" presId="urn:microsoft.com/office/officeart/2005/8/layout/chart3"/>
    <dgm:cxn modelId="{BDC77108-1C70-49B2-BCB2-61D2C16DD2D1}" type="presParOf" srcId="{6FC1C369-1578-4286-A868-6B813507E427}" destId="{31E5C448-93F7-4CAA-AD4A-B06486A50A4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81738-7F72-4577-88D4-8BF06EBFDBC3}">
      <dsp:nvSpPr>
        <dsp:cNvPr id="0" name=""/>
        <dsp:cNvSpPr/>
      </dsp:nvSpPr>
      <dsp:spPr>
        <a:xfrm>
          <a:off x="1600739" y="512597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highlight>
                <a:srgbClr val="000000"/>
              </a:highlight>
            </a:rPr>
            <a:t>Research</a:t>
          </a:r>
        </a:p>
      </dsp:txBody>
      <dsp:txXfrm>
        <a:off x="4075444" y="1352490"/>
        <a:ext cx="1544320" cy="1517226"/>
      </dsp:txXfrm>
    </dsp:sp>
    <dsp:sp modelId="{F3FBC972-F725-4BB7-ABFC-87FF6D492F4A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highlight>
                <a:srgbClr val="000000"/>
              </a:highlight>
            </a:rPr>
            <a:t>Services</a:t>
          </a:r>
        </a:p>
      </dsp:txBody>
      <dsp:txXfrm>
        <a:off x="2917139" y="3373120"/>
        <a:ext cx="2059093" cy="1408853"/>
      </dsp:txXfrm>
    </dsp:sp>
    <dsp:sp modelId="{CC0DA5FC-4133-4AAB-896A-67B5C78ABB93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kern="1200" dirty="0">
              <a:highlight>
                <a:srgbClr val="000000"/>
              </a:highlight>
            </a:rPr>
            <a:t>Outreach</a:t>
          </a:r>
        </a:p>
      </dsp:txBody>
      <dsp:txXfrm>
        <a:off x="2158525" y="1395306"/>
        <a:ext cx="1544320" cy="1517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E2CC-7EAF-45F4-BCC9-82E60290F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CEC00-E017-4E8A-A3E5-2D461CB0F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CBA84-499A-4075-92E4-042A0176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D7814-E620-47EC-8A09-E2DC77CA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C2A2D-62E7-42D4-9833-F049DFFB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8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BAFC2-54EC-4B28-944E-8676BBE16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040B3C-830A-4712-B238-C1A1F0424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F62AF-CFC4-466D-A8B6-112E5C35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DC8B3-051D-46E5-A3D7-F939F116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E3AE6-611C-4D20-903E-2CFC2DEC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3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ECA767-E980-408E-BF3D-91E7A6C68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EFD6F-6651-4DD1-A548-2FB1CE855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FFB1A-BA44-40F5-9B8B-9AA1D7BD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1C2E9-3A37-43BA-8B84-FCA16086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2EAEE-2C23-4DE2-8114-4EB52A14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A732-9C22-47EA-A43E-4E16A98D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2C438-DB0B-4065-92D9-D00F3AFEC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925EB-8075-4016-8DED-9192DD5A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744D0-5EA3-4187-A93D-9FB32C12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93D00-786D-4A56-B79B-8E634057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7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F846-2C80-4823-B6A4-181CB8279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2760C-73F6-4887-8995-EC9A43241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84326-7A41-4A24-9AA1-E148DFEB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E8077-80CF-42DB-A150-BC6CD499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3BB24-C7D3-45ED-A48E-E87E6918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DC32B-B5D6-4FEE-BAAF-013F4AE8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E2570-75BE-4CC3-875B-834524B03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B8AF3-73DF-47F1-A1D5-C3B5873D2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5C437-7E80-4FCB-A05F-68837441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DE993-49E0-495D-A33C-7F486BB35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275FE-A201-4555-81A9-E02CA082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7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A8051-A9B6-4C6B-808D-404AB6073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93552-AEE0-45C9-AC23-DD98B022D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64254-3691-4D79-8A00-92C3B7A53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1536AE-06F5-42A8-8D09-3EA780C6C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0444B3-DD3B-418E-B436-CB56615C0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60C59-8D3A-42C7-A2B2-0D81C331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5DB2CD-6207-43E4-973C-76BFF3BD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D55741-2EF7-469A-AB3A-F6B62001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2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69A7-09C9-4872-BA3A-5D928956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449C7-24F2-4E71-AEA5-D7C5DCF40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27414-479F-4D25-BB92-5E7A1BBA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4CCE7-8C66-40DE-AE46-8D58266C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CA42F-5015-4E35-BA96-14BB40831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D26578-2CAE-4E45-9580-C87705A1C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F230A-26F7-4B88-99C5-A52DFBBF9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AC21-9940-450A-837F-75C59FE9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0D2E8-054E-42F8-88F2-CE944FCDA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B0EAA-63F0-4317-A9A4-5E53DC441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E4749-7E9D-4901-A8B6-B5E1EB5A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517F9-338E-47DB-8E7B-D69FAE19C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47E8E-766C-446F-8F9A-4DA50CCC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1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8C8B-86B1-47C2-A6E0-75E245C88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A1633D-85C1-4B08-B216-CED27F49C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56BF7-D981-4235-AD26-CCEA3B0C7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E8BBB-637A-4B7F-9F49-0AD282D26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0C071-F8A7-4C4A-975A-3603005DB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78DCF-D26C-452D-9375-E107CAB5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4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D3A7E-B58D-41FE-848D-27821699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7AFED-4FE4-4B02-A448-F649F00BB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39EEB-5C73-4387-8356-D86DD649E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897D-ECA4-418B-B22D-2B048233E915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413CF-BCD3-4588-BAA4-4D095802E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5A6C5-4EEF-451D-AF79-C3FB6CD2A3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E13-C791-4A7F-9161-993E4E5DC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2" descr="Center for Applied Hydroclimate Science | Home">
            <a:extLst>
              <a:ext uri="{FF2B5EF4-FFF2-40B4-BE49-F238E27FC236}">
                <a16:creationId xmlns:a16="http://schemas.microsoft.com/office/drawing/2014/main" id="{8D692B63-B229-B825-F577-92EDD23CD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7" y="6002677"/>
            <a:ext cx="4106019" cy="6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37DADE8-0F64-FEA3-09E7-53B63D3B3372}"/>
              </a:ext>
            </a:extLst>
          </p:cNvPr>
          <p:cNvSpPr txBox="1">
            <a:spLocks/>
          </p:cNvSpPr>
          <p:nvPr/>
        </p:nvSpPr>
        <p:spPr>
          <a:xfrm>
            <a:off x="675323" y="866998"/>
            <a:ext cx="11123230" cy="1930908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Center for Applied Hydroclimate Sciences (CAHS)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02D99-86C7-2D6E-4705-3C3F837A311A}"/>
              </a:ext>
            </a:extLst>
          </p:cNvPr>
          <p:cNvSpPr txBox="1">
            <a:spLocks/>
          </p:cNvSpPr>
          <p:nvPr/>
        </p:nvSpPr>
        <p:spPr>
          <a:xfrm>
            <a:off x="2862221" y="3878508"/>
            <a:ext cx="7018565" cy="1469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June 15, 2023</a:t>
            </a:r>
          </a:p>
          <a:p>
            <a:pPr marL="0" indent="0" algn="ctr">
              <a:buNone/>
            </a:pPr>
            <a:r>
              <a:rPr lang="en-US" dirty="0"/>
              <a:t>Christopher L. Castro and Hsin-I Chang</a:t>
            </a:r>
          </a:p>
          <a:p>
            <a:pPr marL="0" indent="0" algn="ctr">
              <a:buNone/>
            </a:pPr>
            <a:r>
              <a:rPr lang="en-US" dirty="0"/>
              <a:t>CAHS Management Team</a:t>
            </a:r>
          </a:p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070BB5-3374-E02C-648C-B2FABA1682CC}"/>
              </a:ext>
            </a:extLst>
          </p:cNvPr>
          <p:cNvSpPr txBox="1"/>
          <p:nvPr/>
        </p:nvSpPr>
        <p:spPr>
          <a:xfrm>
            <a:off x="9345919" y="6104992"/>
            <a:ext cx="3190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CAHS Website:</a:t>
            </a:r>
          </a:p>
          <a:p>
            <a:r>
              <a:rPr lang="en-US" dirty="0"/>
              <a:t>https://cahs.arizona.edu/</a:t>
            </a:r>
          </a:p>
        </p:txBody>
      </p:sp>
    </p:spTree>
    <p:extLst>
      <p:ext uri="{BB962C8B-B14F-4D97-AF65-F5344CB8AC3E}">
        <p14:creationId xmlns:p14="http://schemas.microsoft.com/office/powerpoint/2010/main" val="18362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51E153-FF86-473E-889D-823E6C33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60" y="516706"/>
            <a:ext cx="11060899" cy="1455996"/>
          </a:xfrm>
          <a:ln w="25400">
            <a:solidFill>
              <a:schemeClr val="tx2"/>
            </a:solidFill>
          </a:ln>
        </p:spPr>
        <p:txBody>
          <a:bodyPr anchor="b">
            <a:normAutofit/>
          </a:bodyPr>
          <a:lstStyle/>
          <a:p>
            <a:r>
              <a:rPr lang="en-US" b="1" dirty="0"/>
              <a:t>CAHS Vision Statement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9A3733-137E-427B-95FD-88CB6A17F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0" y="2431327"/>
            <a:ext cx="10848974" cy="4255188"/>
          </a:xfrm>
        </p:spPr>
        <p:txBody>
          <a:bodyPr>
            <a:normAutofit/>
          </a:bodyPr>
          <a:lstStyle/>
          <a:p>
            <a:pPr marL="0" marR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en-US" sz="2400" b="1" dirty="0">
                <a:latin typeface="Calibri" panose="020F0502020204030204" pitchFamily="34" charset="0"/>
              </a:rPr>
              <a:t>Apply hydrometeorological science to provide reliable information for decision making to increase resilience to environmental stresses</a:t>
            </a:r>
          </a:p>
          <a:p>
            <a:pPr marR="0">
              <a:lnSpc>
                <a:spcPct val="80000"/>
              </a:lnSpc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Calibri" panose="020F0502020204030204" pitchFamily="34" charset="0"/>
              </a:rPr>
              <a:t>CASHMERE is a </a:t>
            </a:r>
            <a:r>
              <a:rPr lang="en-US" sz="2400" u="sng" dirty="0">
                <a:latin typeface="Calibri" panose="020F0502020204030204" pitchFamily="34" charset="0"/>
              </a:rPr>
              <a:t>one-stop-shop</a:t>
            </a:r>
            <a:r>
              <a:rPr lang="en-US" sz="2400" dirty="0">
                <a:latin typeface="Calibri" panose="020F0502020204030204" pitchFamily="34" charset="0"/>
              </a:rPr>
              <a:t> for applied hydrometeorological sciences.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Calibri" panose="020F0502020204030204" pitchFamily="34" charset="0"/>
              </a:rPr>
              <a:t>Specialized in regional climate modeling at arid and semi-arid region.</a:t>
            </a:r>
          </a:p>
          <a:p>
            <a:pPr>
              <a:lnSpc>
                <a:spcPct val="80000"/>
              </a:lnSpc>
            </a:pPr>
            <a:r>
              <a:rPr lang="en-US" sz="2400" u="sng" dirty="0">
                <a:latin typeface="Calibri" panose="020F0502020204030204" pitchFamily="34" charset="0"/>
              </a:rPr>
              <a:t>Research outcomes are translated into actionable information for decision making, with the goal to increase environmental resilience. </a:t>
            </a:r>
          </a:p>
          <a:p>
            <a:pPr marR="0">
              <a:lnSpc>
                <a:spcPct val="80000"/>
              </a:lnSpc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</a:endParaRPr>
          </a:p>
          <a:p>
            <a:endParaRPr lang="en-US" sz="3600" dirty="0"/>
          </a:p>
        </p:txBody>
      </p:sp>
      <p:pic>
        <p:nvPicPr>
          <p:cNvPr id="2" name="Picture 2" descr="Center for Applied Hydroclimate Science | Home">
            <a:extLst>
              <a:ext uri="{FF2B5EF4-FFF2-40B4-BE49-F238E27FC236}">
                <a16:creationId xmlns:a16="http://schemas.microsoft.com/office/drawing/2014/main" id="{8D692B63-B229-B825-F577-92EDD23CD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7" y="6002677"/>
            <a:ext cx="4106019" cy="6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48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51E153-FF86-473E-889D-823E6C33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752" y="179991"/>
            <a:ext cx="11060899" cy="1455996"/>
          </a:xfrm>
          <a:ln w="25400">
            <a:solidFill>
              <a:schemeClr val="tx2"/>
            </a:solidFill>
          </a:ln>
        </p:spPr>
        <p:txBody>
          <a:bodyPr anchor="b">
            <a:normAutofit/>
          </a:bodyPr>
          <a:lstStyle/>
          <a:p>
            <a:r>
              <a:rPr lang="en-US" b="1" dirty="0"/>
              <a:t>CAHS Missions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C89B07B-B49C-42E0-9E2E-20597F89C817}"/>
              </a:ext>
            </a:extLst>
          </p:cNvPr>
          <p:cNvSpPr txBox="1">
            <a:spLocks/>
          </p:cNvSpPr>
          <p:nvPr/>
        </p:nvSpPr>
        <p:spPr>
          <a:xfrm>
            <a:off x="616752" y="1845359"/>
            <a:ext cx="10958190" cy="4255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600" b="1" dirty="0">
                <a:latin typeface="Calibri" panose="020F0502020204030204" pitchFamily="34" charset="0"/>
              </a:rPr>
              <a:t>Link hydrometeorological scientific knowledge and practice through modeling and by establishing paradigms for information generation and application.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Calibri" panose="020F0502020204030204" pitchFamily="34" charset="0"/>
              </a:rPr>
              <a:t>Activities in CAHS focus on three interconnected categories: research, outreach, and services.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Calibri" panose="020F0502020204030204" pitchFamily="34" charset="0"/>
              </a:rPr>
              <a:t>Form interdisciplinary teams to conduct large-scale hydrometeorological research through public funded grants and private contract agreements.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Calibri" panose="020F0502020204030204" pitchFamily="34" charset="0"/>
              </a:rPr>
              <a:t>Services include data production and processing, user training, and assessment reports.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Calibri" panose="020F0502020204030204" pitchFamily="34" charset="0"/>
              </a:rPr>
              <a:t>Community engagements will be held to introduce critical climate change assessments for regional stakeholders.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Calibri" panose="020F0502020204030204" pitchFamily="34" charset="0"/>
              </a:rPr>
              <a:t>Student training in CAHS activities is through research participation and the Vertically Integrated Project (VIP) Program, with the goal to promote student retention and professional development. </a:t>
            </a:r>
          </a:p>
          <a:p>
            <a:pPr marL="28575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2" name="Picture 2" descr="Center for Applied Hydroclimate Science | Home">
            <a:extLst>
              <a:ext uri="{FF2B5EF4-FFF2-40B4-BE49-F238E27FC236}">
                <a16:creationId xmlns:a16="http://schemas.microsoft.com/office/drawing/2014/main" id="{72FDEE28-4F20-22D6-C318-9F830CA29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7" y="6002677"/>
            <a:ext cx="4106019" cy="6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DDA8CE9-E0A6-4FF2-823D-D0860760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195564-33B9-434B-9641-764F5905A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" name="Group 12">
            <a:extLst>
              <a:ext uri="{FF2B5EF4-FFF2-40B4-BE49-F238E27FC236}">
                <a16:creationId xmlns:a16="http://schemas.microsoft.com/office/drawing/2014/main" id="{1D18C537-E336-47C4-836B-C342A230F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1"/>
            <a:ext cx="4262009" cy="2602764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7" name="Freeform: Shape 13">
              <a:extLst>
                <a:ext uri="{FF2B5EF4-FFF2-40B4-BE49-F238E27FC236}">
                  <a16:creationId xmlns:a16="http://schemas.microsoft.com/office/drawing/2014/main" id="{481F97D2-9A0D-4CA5-B9AF-27B558BCF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4">
              <a:extLst>
                <a:ext uri="{FF2B5EF4-FFF2-40B4-BE49-F238E27FC236}">
                  <a16:creationId xmlns:a16="http://schemas.microsoft.com/office/drawing/2014/main" id="{6678A47C-892D-47C9-A5D8-F8860B1B0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15">
              <a:extLst>
                <a:ext uri="{FF2B5EF4-FFF2-40B4-BE49-F238E27FC236}">
                  <a16:creationId xmlns:a16="http://schemas.microsoft.com/office/drawing/2014/main" id="{D9E8FDFA-59ED-4D6F-BA20-10CDF843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58D9A5-8003-4D92-8C05-787C630F7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18">
            <a:extLst>
              <a:ext uri="{FF2B5EF4-FFF2-40B4-BE49-F238E27FC236}">
                <a16:creationId xmlns:a16="http://schemas.microsoft.com/office/drawing/2014/main" id="{5A1259D8-0C3A-4069-A22F-537BBBB61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0995" y="62352"/>
            <a:ext cx="6028697" cy="6795648"/>
            <a:chOff x="6160995" y="62352"/>
            <a:chExt cx="6028697" cy="6795648"/>
          </a:xfrm>
        </p:grpSpPr>
        <p:sp>
          <p:nvSpPr>
            <p:cNvPr id="26" name="Freeform: Shape 19">
              <a:extLst>
                <a:ext uri="{FF2B5EF4-FFF2-40B4-BE49-F238E27FC236}">
                  <a16:creationId xmlns:a16="http://schemas.microsoft.com/office/drawing/2014/main" id="{D90700B4-CEB5-450F-9EA7-95E355B50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82080" y="81632"/>
              <a:ext cx="6007612" cy="6776368"/>
            </a:xfrm>
            <a:custGeom>
              <a:avLst/>
              <a:gdLst>
                <a:gd name="connsiteX0" fmla="*/ 4493599 w 6007612"/>
                <a:gd name="connsiteY0" fmla="*/ 0 h 6797829"/>
                <a:gd name="connsiteX1" fmla="*/ 5981837 w 6007612"/>
                <a:gd name="connsiteY1" fmla="*/ 314220 h 6797829"/>
                <a:gd name="connsiteX2" fmla="*/ 6007612 w 6007612"/>
                <a:gd name="connsiteY2" fmla="*/ 327088 h 6797829"/>
                <a:gd name="connsiteX3" fmla="*/ 6007612 w 6007612"/>
                <a:gd name="connsiteY3" fmla="*/ 1316637 h 6797829"/>
                <a:gd name="connsiteX4" fmla="*/ 5852405 w 6007612"/>
                <a:gd name="connsiteY4" fmla="*/ 1209899 h 6797829"/>
                <a:gd name="connsiteX5" fmla="*/ 5622498 w 6007612"/>
                <a:gd name="connsiteY5" fmla="*/ 1086619 h 6797829"/>
                <a:gd name="connsiteX6" fmla="*/ 4493032 w 6007612"/>
                <a:gd name="connsiteY6" fmla="*/ 851533 h 6797829"/>
                <a:gd name="connsiteX7" fmla="*/ 3155579 w 6007612"/>
                <a:gd name="connsiteY7" fmla="*/ 1108326 h 6797829"/>
                <a:gd name="connsiteX8" fmla="*/ 1963832 w 6007612"/>
                <a:gd name="connsiteY8" fmla="*/ 1817700 h 6797829"/>
                <a:gd name="connsiteX9" fmla="*/ 1144646 w 6007612"/>
                <a:gd name="connsiteY9" fmla="*/ 2832814 h 6797829"/>
                <a:gd name="connsiteX10" fmla="*/ 851249 w 6007612"/>
                <a:gd name="connsiteY10" fmla="*/ 3998599 h 6797829"/>
                <a:gd name="connsiteX11" fmla="*/ 1336319 w 6007612"/>
                <a:gd name="connsiteY11" fmla="*/ 5057837 h 6797829"/>
                <a:gd name="connsiteX12" fmla="*/ 1597084 w 6007612"/>
                <a:gd name="connsiteY12" fmla="*/ 5424583 h 6797829"/>
                <a:gd name="connsiteX13" fmla="*/ 2591910 w 6007612"/>
                <a:gd name="connsiteY13" fmla="*/ 6440122 h 6797829"/>
                <a:gd name="connsiteX14" fmla="*/ 3899854 w 6007612"/>
                <a:gd name="connsiteY14" fmla="*/ 6780621 h 6797829"/>
                <a:gd name="connsiteX15" fmla="*/ 4741172 w 6007612"/>
                <a:gd name="connsiteY15" fmla="*/ 6563979 h 6797829"/>
                <a:gd name="connsiteX16" fmla="*/ 5649171 w 6007612"/>
                <a:gd name="connsiteY16" fmla="*/ 5938452 h 6797829"/>
                <a:gd name="connsiteX17" fmla="*/ 5873475 w 6007612"/>
                <a:gd name="connsiteY17" fmla="*/ 5764656 h 6797829"/>
                <a:gd name="connsiteX18" fmla="*/ 6007612 w 6007612"/>
                <a:gd name="connsiteY18" fmla="*/ 5660343 h 6797829"/>
                <a:gd name="connsiteX19" fmla="*/ 6007612 w 6007612"/>
                <a:gd name="connsiteY19" fmla="*/ 6737454 h 6797829"/>
                <a:gd name="connsiteX20" fmla="*/ 5929386 w 6007612"/>
                <a:gd name="connsiteY20" fmla="*/ 6797829 h 6797829"/>
                <a:gd name="connsiteX21" fmla="*/ 1656512 w 6007612"/>
                <a:gd name="connsiteY21" fmla="*/ 6797829 h 6797829"/>
                <a:gd name="connsiteX22" fmla="*/ 1630254 w 6007612"/>
                <a:gd name="connsiteY22" fmla="*/ 6775222 h 6797829"/>
                <a:gd name="connsiteX23" fmla="*/ 892250 w 6007612"/>
                <a:gd name="connsiteY23" fmla="*/ 5902700 h 6797829"/>
                <a:gd name="connsiteX24" fmla="*/ 0 w 6007612"/>
                <a:gd name="connsiteY24" fmla="*/ 3998599 h 6797829"/>
                <a:gd name="connsiteX25" fmla="*/ 4493032 w 6007612"/>
                <a:gd name="connsiteY25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007612" h="6797829"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07612" y="327088"/>
                  </a:lnTo>
                  <a:lnTo>
                    <a:pt x="6007612" y="1316637"/>
                  </a:lnTo>
                  <a:lnTo>
                    <a:pt x="5852405" y="1209899"/>
                  </a:lnTo>
                  <a:cubicBezTo>
                    <a:pt x="5778266" y="1164709"/>
                    <a:pt x="5701526" y="1123535"/>
                    <a:pt x="5622498" y="1086619"/>
                  </a:cubicBezTo>
                  <a:cubicBezTo>
                    <a:pt x="5286822" y="930699"/>
                    <a:pt x="4906882" y="851533"/>
                    <a:pt x="4493032" y="851533"/>
                  </a:cubicBezTo>
                  <a:cubicBezTo>
                    <a:pt x="4056201" y="851533"/>
                    <a:pt x="3593263" y="940631"/>
                    <a:pt x="3155579" y="1108326"/>
                  </a:cubicBezTo>
                  <a:cubicBezTo>
                    <a:pt x="2721215" y="1275979"/>
                    <a:pt x="2318305" y="1515819"/>
                    <a:pt x="1963832" y="1817700"/>
                  </a:cubicBezTo>
                  <a:cubicBezTo>
                    <a:pt x="1617657" y="2114360"/>
                    <a:pt x="1334332" y="2465358"/>
                    <a:pt x="1144646" y="2832814"/>
                  </a:cubicBezTo>
                  <a:cubicBezTo>
                    <a:pt x="950561" y="3210060"/>
                    <a:pt x="851249" y="3602202"/>
                    <a:pt x="851249" y="3998599"/>
                  </a:cubicBezTo>
                  <a:cubicBezTo>
                    <a:pt x="851249" y="4377547"/>
                    <a:pt x="999792" y="4597311"/>
                    <a:pt x="1336319" y="5057837"/>
                  </a:cubicBezTo>
                  <a:cubicBezTo>
                    <a:pt x="1420450" y="5173181"/>
                    <a:pt x="1507419" y="5292497"/>
                    <a:pt x="1597084" y="5424583"/>
                  </a:cubicBezTo>
                  <a:cubicBezTo>
                    <a:pt x="1914175" y="5891917"/>
                    <a:pt x="2239493" y="6224189"/>
                    <a:pt x="2591910" y="6440122"/>
                  </a:cubicBezTo>
                  <a:cubicBezTo>
                    <a:pt x="2965467" y="6669393"/>
                    <a:pt x="3393219" y="6780621"/>
                    <a:pt x="3899854" y="6780621"/>
                  </a:cubicBezTo>
                  <a:cubicBezTo>
                    <a:pt x="4187861" y="6780621"/>
                    <a:pt x="4454583" y="6711812"/>
                    <a:pt x="4741172" y="6563979"/>
                  </a:cubicBezTo>
                  <a:cubicBezTo>
                    <a:pt x="5034852" y="6412173"/>
                    <a:pt x="5326263" y="6190848"/>
                    <a:pt x="5649171" y="5938452"/>
                  </a:cubicBezTo>
                  <a:cubicBezTo>
                    <a:pt x="5724931" y="5879291"/>
                    <a:pt x="5800409" y="5821406"/>
                    <a:pt x="5873475" y="5764656"/>
                  </a:cubicBezTo>
                  <a:lnTo>
                    <a:pt x="6007612" y="5660343"/>
                  </a:lnTo>
                  <a:lnTo>
                    <a:pt x="6007612" y="6737454"/>
                  </a:lnTo>
                  <a:lnTo>
                    <a:pt x="5929386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0582300F-F646-4FC3-94FC-0582F4B5E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0995" y="62352"/>
              <a:ext cx="6028697" cy="6795648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FBB8E8B8-1900-4326-8858-F375F5D8A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3721" y="81632"/>
              <a:ext cx="6025971" cy="6776368"/>
            </a:xfrm>
            <a:custGeom>
              <a:avLst/>
              <a:gdLst>
                <a:gd name="connsiteX0" fmla="*/ 6025971 w 6025971"/>
                <a:gd name="connsiteY0" fmla="*/ 5825635 h 6797829"/>
                <a:gd name="connsiteX1" fmla="*/ 6025971 w 6025971"/>
                <a:gd name="connsiteY1" fmla="*/ 6723285 h 6797829"/>
                <a:gd name="connsiteX2" fmla="*/ 5929386 w 6025971"/>
                <a:gd name="connsiteY2" fmla="*/ 6797829 h 6797829"/>
                <a:gd name="connsiteX3" fmla="*/ 4560411 w 6025971"/>
                <a:gd name="connsiteY3" fmla="*/ 6797829 h 6797829"/>
                <a:gd name="connsiteX4" fmla="*/ 4597731 w 6025971"/>
                <a:gd name="connsiteY4" fmla="*/ 6785305 h 6797829"/>
                <a:gd name="connsiteX5" fmla="*/ 5736707 w 6025971"/>
                <a:gd name="connsiteY5" fmla="*/ 6050108 h 6797829"/>
                <a:gd name="connsiteX6" fmla="*/ 5960301 w 6025971"/>
                <a:gd name="connsiteY6" fmla="*/ 5876738 h 6797829"/>
                <a:gd name="connsiteX7" fmla="*/ 4493599 w 6025971"/>
                <a:gd name="connsiteY7" fmla="*/ 0 h 6797829"/>
                <a:gd name="connsiteX8" fmla="*/ 5981837 w 6025971"/>
                <a:gd name="connsiteY8" fmla="*/ 314220 h 6797829"/>
                <a:gd name="connsiteX9" fmla="*/ 6025971 w 6025971"/>
                <a:gd name="connsiteY9" fmla="*/ 336254 h 6797829"/>
                <a:gd name="connsiteX10" fmla="*/ 6025971 w 6025971"/>
                <a:gd name="connsiteY10" fmla="*/ 1157325 h 6797829"/>
                <a:gd name="connsiteX11" fmla="*/ 5925889 w 6025971"/>
                <a:gd name="connsiteY11" fmla="*/ 1088522 h 6797829"/>
                <a:gd name="connsiteX12" fmla="*/ 5682227 w 6025971"/>
                <a:gd name="connsiteY12" fmla="*/ 957939 h 6797829"/>
                <a:gd name="connsiteX13" fmla="*/ 4493032 w 6025971"/>
                <a:gd name="connsiteY13" fmla="*/ 709658 h 6797829"/>
                <a:gd name="connsiteX14" fmla="*/ 3104646 w 6025971"/>
                <a:gd name="connsiteY14" fmla="*/ 976666 h 6797829"/>
                <a:gd name="connsiteX15" fmla="*/ 1871612 w 6025971"/>
                <a:gd name="connsiteY15" fmla="*/ 1710017 h 6797829"/>
                <a:gd name="connsiteX16" fmla="*/ 1018661 w 6025971"/>
                <a:gd name="connsiteY16" fmla="*/ 2767694 h 6797829"/>
                <a:gd name="connsiteX17" fmla="*/ 709374 w 6025971"/>
                <a:gd name="connsiteY17" fmla="*/ 3998599 h 6797829"/>
                <a:gd name="connsiteX18" fmla="*/ 1221258 w 6025971"/>
                <a:gd name="connsiteY18" fmla="*/ 5141684 h 6797829"/>
                <a:gd name="connsiteX19" fmla="*/ 1479187 w 6025971"/>
                <a:gd name="connsiteY19" fmla="*/ 5504459 h 6797829"/>
                <a:gd name="connsiteX20" fmla="*/ 3021272 w 6025971"/>
                <a:gd name="connsiteY20" fmla="*/ 6793670 h 6797829"/>
                <a:gd name="connsiteX21" fmla="*/ 3035805 w 6025971"/>
                <a:gd name="connsiteY21" fmla="*/ 6797829 h 6797829"/>
                <a:gd name="connsiteX22" fmla="*/ 1656512 w 6025971"/>
                <a:gd name="connsiteY22" fmla="*/ 6797829 h 6797829"/>
                <a:gd name="connsiteX23" fmla="*/ 1630254 w 6025971"/>
                <a:gd name="connsiteY23" fmla="*/ 6775222 h 6797829"/>
                <a:gd name="connsiteX24" fmla="*/ 892250 w 6025971"/>
                <a:gd name="connsiteY24" fmla="*/ 5902700 h 6797829"/>
                <a:gd name="connsiteX25" fmla="*/ 0 w 6025971"/>
                <a:gd name="connsiteY25" fmla="*/ 3998599 h 6797829"/>
                <a:gd name="connsiteX26" fmla="*/ 4493032 w 6025971"/>
                <a:gd name="connsiteY26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025971" h="6797829">
                  <a:moveTo>
                    <a:pt x="6025971" y="5825635"/>
                  </a:moveTo>
                  <a:lnTo>
                    <a:pt x="6025971" y="6723285"/>
                  </a:lnTo>
                  <a:lnTo>
                    <a:pt x="5929386" y="6797829"/>
                  </a:lnTo>
                  <a:lnTo>
                    <a:pt x="4560411" y="6797829"/>
                  </a:lnTo>
                  <a:lnTo>
                    <a:pt x="4597731" y="6785305"/>
                  </a:lnTo>
                  <a:cubicBezTo>
                    <a:pt x="4964953" y="6637825"/>
                    <a:pt x="5315251" y="6379435"/>
                    <a:pt x="5736707" y="6050108"/>
                  </a:cubicBezTo>
                  <a:cubicBezTo>
                    <a:pt x="5812043" y="5991230"/>
                    <a:pt x="5887377" y="5933488"/>
                    <a:pt x="5960301" y="5876738"/>
                  </a:cubicBezTo>
                  <a:close/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25971" y="336254"/>
                  </a:lnTo>
                  <a:lnTo>
                    <a:pt x="6025971" y="1157325"/>
                  </a:lnTo>
                  <a:lnTo>
                    <a:pt x="5925889" y="1088522"/>
                  </a:lnTo>
                  <a:cubicBezTo>
                    <a:pt x="5847314" y="1040649"/>
                    <a:pt x="5765982" y="997036"/>
                    <a:pt x="5682227" y="957939"/>
                  </a:cubicBezTo>
                  <a:cubicBezTo>
                    <a:pt x="5327823" y="793222"/>
                    <a:pt x="4927595" y="709658"/>
                    <a:pt x="4493032" y="709658"/>
                  </a:cubicBezTo>
                  <a:cubicBezTo>
                    <a:pt x="4031940" y="709658"/>
                    <a:pt x="3564888" y="799465"/>
                    <a:pt x="3104646" y="976666"/>
                  </a:cubicBezTo>
                  <a:cubicBezTo>
                    <a:pt x="2655243" y="1149867"/>
                    <a:pt x="2238358" y="1397822"/>
                    <a:pt x="1871612" y="1710017"/>
                  </a:cubicBezTo>
                  <a:cubicBezTo>
                    <a:pt x="1506427" y="2022852"/>
                    <a:pt x="1219414" y="2378815"/>
                    <a:pt x="1018661" y="2767694"/>
                  </a:cubicBezTo>
                  <a:cubicBezTo>
                    <a:pt x="813368" y="3165227"/>
                    <a:pt x="709374" y="3579358"/>
                    <a:pt x="709374" y="3998599"/>
                  </a:cubicBezTo>
                  <a:cubicBezTo>
                    <a:pt x="709374" y="4421103"/>
                    <a:pt x="875510" y="4667680"/>
                    <a:pt x="1221258" y="5141684"/>
                  </a:cubicBezTo>
                  <a:cubicBezTo>
                    <a:pt x="1304681" y="5256035"/>
                    <a:pt x="1390941" y="5374217"/>
                    <a:pt x="1479187" y="5504459"/>
                  </a:cubicBezTo>
                  <a:cubicBezTo>
                    <a:pt x="1942790" y="6187719"/>
                    <a:pt x="2430063" y="6601673"/>
                    <a:pt x="3021272" y="6793670"/>
                  </a:cubicBezTo>
                  <a:lnTo>
                    <a:pt x="3035805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A3491DA3-31A0-4FF6-8A67-94F8FDAE79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7727724"/>
              </p:ext>
            </p:extLst>
          </p:nvPr>
        </p:nvGraphicFramePr>
        <p:xfrm>
          <a:off x="2032000" y="106753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A76A8E70-E39C-4264-8EC9-FEC09523D7D3}"/>
              </a:ext>
            </a:extLst>
          </p:cNvPr>
          <p:cNvGrpSpPr/>
          <p:nvPr/>
        </p:nvGrpSpPr>
        <p:grpSpPr>
          <a:xfrm>
            <a:off x="6893260" y="5206629"/>
            <a:ext cx="4460540" cy="1372417"/>
            <a:chOff x="6530328" y="5067352"/>
            <a:chExt cx="3625563" cy="1409283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95175B9-4B53-4D92-B29E-3644F1C1A640}"/>
                </a:ext>
              </a:extLst>
            </p:cNvPr>
            <p:cNvSpPr/>
            <p:nvPr/>
          </p:nvSpPr>
          <p:spPr>
            <a:xfrm>
              <a:off x="6530328" y="5067352"/>
              <a:ext cx="3625563" cy="1409283"/>
            </a:xfrm>
            <a:prstGeom prst="roundRect">
              <a:avLst/>
            </a:prstGeom>
            <a:solidFill>
              <a:schemeClr val="accent3">
                <a:lumMod val="75000"/>
                <a:alpha val="50000"/>
              </a:schemeClr>
            </a:solidFill>
            <a:ln w="38100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ABF6FBD-06C8-4BAD-BA24-F4E29DC84121}"/>
                </a:ext>
              </a:extLst>
            </p:cNvPr>
            <p:cNvSpPr txBox="1"/>
            <p:nvPr/>
          </p:nvSpPr>
          <p:spPr>
            <a:xfrm>
              <a:off x="6597814" y="5067352"/>
              <a:ext cx="3490589" cy="1120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</a:rPr>
                <a:t>W</a:t>
              </a: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eather, climate and water resources projections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</a:rPr>
                <a:t>S</a:t>
              </a: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cience translation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Data management and user training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44EF340-F44C-4A18-AA65-726C276A9F3B}"/>
              </a:ext>
            </a:extLst>
          </p:cNvPr>
          <p:cNvGrpSpPr/>
          <p:nvPr/>
        </p:nvGrpSpPr>
        <p:grpSpPr>
          <a:xfrm>
            <a:off x="185415" y="3497516"/>
            <a:ext cx="4327101" cy="1333599"/>
            <a:chOff x="-81348" y="2745574"/>
            <a:chExt cx="4602630" cy="961202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1CF392B7-DF8A-49E7-A9DB-61E08FB0728F}"/>
                </a:ext>
              </a:extLst>
            </p:cNvPr>
            <p:cNvSpPr/>
            <p:nvPr/>
          </p:nvSpPr>
          <p:spPr>
            <a:xfrm>
              <a:off x="-81348" y="2745574"/>
              <a:ext cx="4531111" cy="961202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 w="38100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C803F9D-0462-47B8-AF95-4FDD5D471D42}"/>
                </a:ext>
              </a:extLst>
            </p:cNvPr>
            <p:cNvSpPr txBox="1"/>
            <p:nvPr/>
          </p:nvSpPr>
          <p:spPr>
            <a:xfrm>
              <a:off x="-9828" y="2745574"/>
              <a:ext cx="4531110" cy="95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Student VIP and public education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Environmental and social resilience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Risk and vulnerability assessment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Decision support</a:t>
              </a:r>
            </a:p>
          </p:txBody>
        </p:sp>
      </p:grpSp>
      <p:sp>
        <p:nvSpPr>
          <p:cNvPr id="45" name="Title 4">
            <a:extLst>
              <a:ext uri="{FF2B5EF4-FFF2-40B4-BE49-F238E27FC236}">
                <a16:creationId xmlns:a16="http://schemas.microsoft.com/office/drawing/2014/main" id="{B5C27791-A7E9-4599-8A8E-2452CF99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517" y="163023"/>
            <a:ext cx="10318283" cy="1043000"/>
          </a:xfrm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/>
              <a:t>CAHS Core Foci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10108EE-ECE5-473A-92DE-FA6CEFAF8560}"/>
              </a:ext>
            </a:extLst>
          </p:cNvPr>
          <p:cNvGrpSpPr/>
          <p:nvPr/>
        </p:nvGrpSpPr>
        <p:grpSpPr>
          <a:xfrm>
            <a:off x="7507323" y="1511836"/>
            <a:ext cx="4432023" cy="1372417"/>
            <a:chOff x="7361793" y="964414"/>
            <a:chExt cx="4432023" cy="1550388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CA7C05EF-6F0F-43BF-AF59-9FC0C0A2C723}"/>
                </a:ext>
              </a:extLst>
            </p:cNvPr>
            <p:cNvSpPr/>
            <p:nvPr/>
          </p:nvSpPr>
          <p:spPr>
            <a:xfrm>
              <a:off x="7361793" y="964414"/>
              <a:ext cx="4362309" cy="1550388"/>
            </a:xfrm>
            <a:prstGeom prst="roundRect">
              <a:avLst/>
            </a:prstGeom>
            <a:solidFill>
              <a:schemeClr val="accent2">
                <a:alpha val="50000"/>
              </a:schemeClr>
            </a:solidFill>
            <a:ln w="38100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DE12757-EF38-4CC0-B3D7-939C60993336}"/>
                </a:ext>
              </a:extLst>
            </p:cNvPr>
            <p:cNvSpPr txBox="1"/>
            <p:nvPr/>
          </p:nvSpPr>
          <p:spPr>
            <a:xfrm>
              <a:off x="7431507" y="975642"/>
              <a:ext cx="436230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Weather, Climate, and Hydrology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latin typeface="Calibri" panose="020F0502020204030204" pitchFamily="34" charset="0"/>
                  <a:ea typeface="Calibri" panose="020F0502020204030204" pitchFamily="34" charset="0"/>
                </a:rPr>
                <a:t>Physics- and machine learning-based modeling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Assessment of Processes and Tools</a:t>
              </a:r>
            </a:p>
          </p:txBody>
        </p:sp>
      </p:grpSp>
      <p:pic>
        <p:nvPicPr>
          <p:cNvPr id="2" name="Picture 2" descr="Center for Applied Hydroclimate Science | Home">
            <a:extLst>
              <a:ext uri="{FF2B5EF4-FFF2-40B4-BE49-F238E27FC236}">
                <a16:creationId xmlns:a16="http://schemas.microsoft.com/office/drawing/2014/main" id="{A13F0CCD-AFA9-92C4-92A0-3033E6BB1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7" y="6002677"/>
            <a:ext cx="4106019" cy="6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2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B595F-0905-424D-9A5C-14F1FD6EE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336" y="79514"/>
            <a:ext cx="7676543" cy="1073426"/>
          </a:xfrm>
          <a:ln w="25400">
            <a:solidFill>
              <a:schemeClr val="tx2"/>
            </a:solidFill>
          </a:ln>
        </p:spPr>
        <p:txBody>
          <a:bodyPr anchor="b">
            <a:normAutofit/>
          </a:bodyPr>
          <a:lstStyle/>
          <a:p>
            <a:pPr algn="ctr"/>
            <a:r>
              <a:rPr lang="en-US" b="1" dirty="0"/>
              <a:t>CAHS Accomplishments To Date</a:t>
            </a:r>
          </a:p>
        </p:txBody>
      </p:sp>
      <p:grpSp>
        <p:nvGrpSpPr>
          <p:cNvPr id="10" name="Group 15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8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9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BD30A9-FB3D-499D-9E1B-7DA6997F2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766" y="1465214"/>
            <a:ext cx="11196707" cy="4094085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ea typeface="+mj-ea"/>
                <a:cs typeface="+mj-cs"/>
              </a:rPr>
              <a:t>Subseasonal</a:t>
            </a:r>
            <a:r>
              <a:rPr lang="en-US" sz="2400" b="1" dirty="0">
                <a:ea typeface="+mj-ea"/>
                <a:cs typeface="+mj-cs"/>
              </a:rPr>
              <a:t> to seasonal real-time forecast in Middle East and Southwest U.S.: </a:t>
            </a:r>
            <a:r>
              <a:rPr lang="en-US" sz="2400" dirty="0">
                <a:ea typeface="+mj-ea"/>
                <a:cs typeface="+mj-cs"/>
              </a:rPr>
              <a:t>Advance forecast capability to 2-week to 2-month prior to extreme weather events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a typeface="+mj-ea"/>
                <a:cs typeface="+mj-cs"/>
              </a:rPr>
              <a:t>Climate service contracts with</a:t>
            </a:r>
            <a:r>
              <a:rPr lang="en-US" sz="2400" dirty="0">
                <a:ea typeface="+mj-ea"/>
                <a:cs typeface="+mj-cs"/>
              </a:rPr>
              <a:t> </a:t>
            </a:r>
            <a:r>
              <a:rPr lang="en-US" sz="2400" b="1" dirty="0">
                <a:ea typeface="+mj-ea"/>
                <a:cs typeface="+mj-cs"/>
              </a:rPr>
              <a:t>Fresnillo and </a:t>
            </a:r>
            <a:r>
              <a:rPr lang="en-US" sz="2400" b="1" dirty="0" err="1">
                <a:ea typeface="+mj-ea"/>
                <a:cs typeface="+mj-cs"/>
              </a:rPr>
              <a:t>Penoles</a:t>
            </a:r>
            <a:r>
              <a:rPr lang="en-US" sz="2400" b="1" dirty="0">
                <a:ea typeface="+mj-ea"/>
                <a:cs typeface="+mj-cs"/>
              </a:rPr>
              <a:t> mining</a:t>
            </a:r>
            <a:r>
              <a:rPr lang="en-US" sz="2400" dirty="0">
                <a:ea typeface="+mj-ea"/>
                <a:cs typeface="+mj-cs"/>
              </a:rPr>
              <a:t>: Provide robust integration of climate change into the company’s decision-making processes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a typeface="+mj-ea"/>
                <a:cs typeface="+mj-cs"/>
              </a:rPr>
              <a:t>Collaborative project on climate change and socioeconomical impacts: </a:t>
            </a:r>
            <a:r>
              <a:rPr lang="en-US" sz="2400" dirty="0">
                <a:ea typeface="+mj-ea"/>
                <a:cs typeface="+mj-cs"/>
              </a:rPr>
              <a:t>Project title: Developing hydroclimate-adaptive management paradigms in energy and mining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a typeface="+mj-ea"/>
                <a:cs typeface="+mj-cs"/>
              </a:rPr>
              <a:t>Submitted NOAA proposal</a:t>
            </a:r>
            <a:r>
              <a:rPr lang="en-US" sz="2400" dirty="0">
                <a:ea typeface="+mj-ea"/>
                <a:cs typeface="+mj-cs"/>
              </a:rPr>
              <a:t>: Collaborative partner of a NOAA Cooperative Institute Proposal in the area of Water Prediction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a typeface="+mj-ea"/>
                <a:cs typeface="+mj-cs"/>
              </a:rPr>
              <a:t>Student training and mentorship</a:t>
            </a:r>
            <a:r>
              <a:rPr lang="en-US" sz="2400" dirty="0">
                <a:ea typeface="+mj-ea"/>
                <a:cs typeface="+mj-cs"/>
              </a:rPr>
              <a:t>: ICREWW VIP program (Integrated Climate Research: Ecosystems, Water, and Weather)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a typeface="+mj-ea"/>
                <a:cs typeface="+mj-cs"/>
              </a:rPr>
              <a:t>Secured commitments from key external and internal participants to be part of CAHS</a:t>
            </a:r>
          </a:p>
          <a:p>
            <a:endParaRPr lang="en-US" sz="2000" dirty="0"/>
          </a:p>
        </p:txBody>
      </p:sp>
      <p:grpSp>
        <p:nvGrpSpPr>
          <p:cNvPr id="28" name="Group 21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 descr="Center for Applied Hydroclimate Science | Home">
            <a:extLst>
              <a:ext uri="{FF2B5EF4-FFF2-40B4-BE49-F238E27FC236}">
                <a16:creationId xmlns:a16="http://schemas.microsoft.com/office/drawing/2014/main" id="{8A621FEB-D9AC-6D6F-5BE2-3F8317AEC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26" y="5993493"/>
            <a:ext cx="4106019" cy="6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19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375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PowerPoint Presentation</vt:lpstr>
      <vt:lpstr>CAHS Vision Statement</vt:lpstr>
      <vt:lpstr>CAHS Missions</vt:lpstr>
      <vt:lpstr>CAHS Core Foci</vt:lpstr>
      <vt:lpstr>CAHS Accomplishments To 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Hsin I - (hchang05)</dc:creator>
  <cp:lastModifiedBy>Chang, Hsin I - (hchang05)</cp:lastModifiedBy>
  <cp:revision>26</cp:revision>
  <dcterms:created xsi:type="dcterms:W3CDTF">2022-01-03T22:25:18Z</dcterms:created>
  <dcterms:modified xsi:type="dcterms:W3CDTF">2023-06-14T23:47:13Z</dcterms:modified>
</cp:coreProperties>
</file>