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585" r:id="rId2"/>
    <p:sldId id="2110" r:id="rId3"/>
    <p:sldId id="5575" r:id="rId4"/>
    <p:sldId id="5574" r:id="rId5"/>
    <p:sldId id="5583" r:id="rId6"/>
    <p:sldId id="5581" r:id="rId7"/>
    <p:sldId id="2113" r:id="rId8"/>
    <p:sldId id="5578" r:id="rId9"/>
    <p:sldId id="55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43651-19EA-4DC5-912F-2E56E6F4089F}" type="doc">
      <dgm:prSet loTypeId="urn:microsoft.com/office/officeart/2005/8/layout/process1" loCatId="process" qsTypeId="urn:microsoft.com/office/officeart/2005/8/quickstyle/simple3" qsCatId="simple" csTypeId="urn:microsoft.com/office/officeart/2005/8/colors/accent1_1" csCatId="accent1" phldr="1"/>
      <dgm:spPr/>
      <dgm:t>
        <a:bodyPr/>
        <a:lstStyle/>
        <a:p>
          <a:endParaRPr lang="es-MX"/>
        </a:p>
      </dgm:t>
    </dgm:pt>
    <dgm:pt modelId="{A86C4006-C76A-4C9A-80AF-2D92CD89A6D0}">
      <dgm:prSet phldrT="[Texto]" custT="1"/>
      <dgm:spPr/>
      <dgm:t>
        <a:bodyPr/>
        <a:lstStyle/>
        <a:p>
          <a:r>
            <a:rPr lang="en-CA" sz="2800" noProof="0" dirty="0"/>
            <a:t>Vulnerability assessment</a:t>
          </a:r>
        </a:p>
      </dgm:t>
    </dgm:pt>
    <dgm:pt modelId="{EBD95F65-D881-4DE1-8B23-DC7444C86D68}" type="parTrans" cxnId="{64A2F593-DD2F-4C3B-9072-47860CEC52DB}">
      <dgm:prSet/>
      <dgm:spPr/>
      <dgm:t>
        <a:bodyPr/>
        <a:lstStyle/>
        <a:p>
          <a:endParaRPr lang="en-CA" noProof="0" dirty="0"/>
        </a:p>
      </dgm:t>
    </dgm:pt>
    <dgm:pt modelId="{AFCE5B3A-D605-4DC5-A52B-45F841392619}" type="sibTrans" cxnId="{64A2F593-DD2F-4C3B-9072-47860CEC52DB}">
      <dgm:prSet/>
      <dgm:spPr/>
      <dgm:t>
        <a:bodyPr/>
        <a:lstStyle/>
        <a:p>
          <a:endParaRPr lang="en-CA" noProof="0" dirty="0"/>
        </a:p>
      </dgm:t>
    </dgm:pt>
    <dgm:pt modelId="{AE198C07-E8D4-4170-804C-7D72ACB73746}">
      <dgm:prSet phldrT="[Texto]" custT="1"/>
      <dgm:spPr/>
      <dgm:t>
        <a:bodyPr/>
        <a:lstStyle/>
        <a:p>
          <a:r>
            <a:rPr lang="en-CA" sz="2800" noProof="0" dirty="0"/>
            <a:t>Adaptation pathways</a:t>
          </a:r>
        </a:p>
      </dgm:t>
    </dgm:pt>
    <dgm:pt modelId="{0083B0C4-28E4-443C-BEEE-9A50275DC3B7}" type="parTrans" cxnId="{298453DB-03E1-4FF9-A999-2030AFB5E6D8}">
      <dgm:prSet/>
      <dgm:spPr/>
      <dgm:t>
        <a:bodyPr/>
        <a:lstStyle/>
        <a:p>
          <a:endParaRPr lang="en-CA" noProof="0" dirty="0"/>
        </a:p>
      </dgm:t>
    </dgm:pt>
    <dgm:pt modelId="{82FC1F30-55BD-4A8C-AF9B-452367A3824E}" type="sibTrans" cxnId="{298453DB-03E1-4FF9-A999-2030AFB5E6D8}">
      <dgm:prSet/>
      <dgm:spPr/>
      <dgm:t>
        <a:bodyPr/>
        <a:lstStyle/>
        <a:p>
          <a:endParaRPr lang="en-CA" noProof="0" dirty="0"/>
        </a:p>
      </dgm:t>
    </dgm:pt>
    <dgm:pt modelId="{43E78F46-A7D0-4A80-838F-4975AC8038FD}">
      <dgm:prSet custT="1"/>
      <dgm:spPr/>
      <dgm:t>
        <a:bodyPr/>
        <a:lstStyle/>
        <a:p>
          <a:r>
            <a:rPr lang="en-CA" sz="2800" noProof="0" dirty="0"/>
            <a:t>Financial Disclosure (TCFD)</a:t>
          </a:r>
        </a:p>
      </dgm:t>
    </dgm:pt>
    <dgm:pt modelId="{83501FC1-70B0-4955-8FAF-95B3066559B3}" type="parTrans" cxnId="{83661227-59B4-45FB-BABB-CE507B9DF0B2}">
      <dgm:prSet/>
      <dgm:spPr/>
      <dgm:t>
        <a:bodyPr/>
        <a:lstStyle/>
        <a:p>
          <a:endParaRPr lang="en-CA" noProof="0" dirty="0"/>
        </a:p>
      </dgm:t>
    </dgm:pt>
    <dgm:pt modelId="{4FDA0834-6173-497C-99E1-6717BB36E117}" type="sibTrans" cxnId="{83661227-59B4-45FB-BABB-CE507B9DF0B2}">
      <dgm:prSet/>
      <dgm:spPr/>
      <dgm:t>
        <a:bodyPr/>
        <a:lstStyle/>
        <a:p>
          <a:endParaRPr lang="en-CA" noProof="0" dirty="0"/>
        </a:p>
      </dgm:t>
    </dgm:pt>
    <dgm:pt modelId="{8D1212DD-DE18-4ED6-AD97-12B843E1F542}">
      <dgm:prSet phldrT="[Texto]" custT="1"/>
      <dgm:spPr/>
      <dgm:t>
        <a:bodyPr/>
        <a:lstStyle/>
        <a:p>
          <a:r>
            <a:rPr lang="en-CA" sz="2800" b="1" noProof="0" dirty="0"/>
            <a:t>Climate Modelling</a:t>
          </a:r>
        </a:p>
      </dgm:t>
    </dgm:pt>
    <dgm:pt modelId="{126D414D-DDE6-49C3-97A1-0F4590BDFAB6}" type="sibTrans" cxnId="{23C8D209-655F-448F-9749-64C699683A8E}">
      <dgm:prSet/>
      <dgm:spPr/>
      <dgm:t>
        <a:bodyPr/>
        <a:lstStyle/>
        <a:p>
          <a:endParaRPr lang="en-CA" noProof="0" dirty="0"/>
        </a:p>
      </dgm:t>
    </dgm:pt>
    <dgm:pt modelId="{157657B4-C1F6-42DE-A6C3-9CEBAB12067E}" type="parTrans" cxnId="{23C8D209-655F-448F-9749-64C699683A8E}">
      <dgm:prSet/>
      <dgm:spPr/>
      <dgm:t>
        <a:bodyPr/>
        <a:lstStyle/>
        <a:p>
          <a:endParaRPr lang="en-CA" noProof="0" dirty="0"/>
        </a:p>
      </dgm:t>
    </dgm:pt>
    <dgm:pt modelId="{AF9328A7-83C7-45ED-BF16-0FAA33462CC8}" type="pres">
      <dgm:prSet presAssocID="{BDB43651-19EA-4DC5-912F-2E56E6F4089F}" presName="Name0" presStyleCnt="0">
        <dgm:presLayoutVars>
          <dgm:dir/>
          <dgm:resizeHandles val="exact"/>
        </dgm:presLayoutVars>
      </dgm:prSet>
      <dgm:spPr/>
    </dgm:pt>
    <dgm:pt modelId="{E9AC5071-6E8E-4981-BE89-9B5A611BC217}" type="pres">
      <dgm:prSet presAssocID="{8D1212DD-DE18-4ED6-AD97-12B843E1F542}" presName="node" presStyleLbl="node1" presStyleIdx="0" presStyleCnt="4" custScaleX="117807" custLinFactNeighborY="-2733">
        <dgm:presLayoutVars>
          <dgm:bulletEnabled val="1"/>
        </dgm:presLayoutVars>
      </dgm:prSet>
      <dgm:spPr/>
    </dgm:pt>
    <dgm:pt modelId="{825EA067-CD0F-4C02-93C6-6F29351C8CC1}" type="pres">
      <dgm:prSet presAssocID="{126D414D-DDE6-49C3-97A1-0F4590BDFAB6}" presName="sibTrans" presStyleLbl="sibTrans2D1" presStyleIdx="0" presStyleCnt="3"/>
      <dgm:spPr/>
    </dgm:pt>
    <dgm:pt modelId="{7C778CF7-CBDF-44D1-BDDF-C9C343C6992A}" type="pres">
      <dgm:prSet presAssocID="{126D414D-DDE6-49C3-97A1-0F4590BDFAB6}" presName="connectorText" presStyleLbl="sibTrans2D1" presStyleIdx="0" presStyleCnt="3"/>
      <dgm:spPr/>
    </dgm:pt>
    <dgm:pt modelId="{37604E7C-A1AC-4DEE-9DE8-99C692D2AFCB}" type="pres">
      <dgm:prSet presAssocID="{A86C4006-C76A-4C9A-80AF-2D92CD89A6D0}" presName="node" presStyleLbl="node1" presStyleIdx="1" presStyleCnt="4" custScaleX="156939">
        <dgm:presLayoutVars>
          <dgm:bulletEnabled val="1"/>
        </dgm:presLayoutVars>
      </dgm:prSet>
      <dgm:spPr/>
    </dgm:pt>
    <dgm:pt modelId="{C6220C96-BD0E-41C8-9742-9016E1CBB613}" type="pres">
      <dgm:prSet presAssocID="{AFCE5B3A-D605-4DC5-A52B-45F841392619}" presName="sibTrans" presStyleLbl="sibTrans2D1" presStyleIdx="1" presStyleCnt="3"/>
      <dgm:spPr/>
    </dgm:pt>
    <dgm:pt modelId="{799E5B4B-C453-45E2-8A0A-15FA09B843E1}" type="pres">
      <dgm:prSet presAssocID="{AFCE5B3A-D605-4DC5-A52B-45F841392619}" presName="connectorText" presStyleLbl="sibTrans2D1" presStyleIdx="1" presStyleCnt="3"/>
      <dgm:spPr/>
    </dgm:pt>
    <dgm:pt modelId="{30CFE64B-3689-45F9-9DC4-AA4E0F62EBB3}" type="pres">
      <dgm:prSet presAssocID="{AE198C07-E8D4-4170-804C-7D72ACB73746}" presName="node" presStyleLbl="node1" presStyleIdx="2" presStyleCnt="4" custScaleX="136676">
        <dgm:presLayoutVars>
          <dgm:bulletEnabled val="1"/>
        </dgm:presLayoutVars>
      </dgm:prSet>
      <dgm:spPr/>
    </dgm:pt>
    <dgm:pt modelId="{F69B6474-B3A3-49C6-8FFB-B1B20506BF8A}" type="pres">
      <dgm:prSet presAssocID="{82FC1F30-55BD-4A8C-AF9B-452367A3824E}" presName="sibTrans" presStyleLbl="sibTrans2D1" presStyleIdx="2" presStyleCnt="3"/>
      <dgm:spPr/>
    </dgm:pt>
    <dgm:pt modelId="{75ABDBC4-8C93-46A9-97DD-7829AA62F8DD}" type="pres">
      <dgm:prSet presAssocID="{82FC1F30-55BD-4A8C-AF9B-452367A3824E}" presName="connectorText" presStyleLbl="sibTrans2D1" presStyleIdx="2" presStyleCnt="3"/>
      <dgm:spPr/>
    </dgm:pt>
    <dgm:pt modelId="{2DCDC50A-F433-45C7-BE9E-338EA4D37067}" type="pres">
      <dgm:prSet presAssocID="{43E78F46-A7D0-4A80-838F-4975AC8038FD}" presName="node" presStyleLbl="node1" presStyleIdx="3" presStyleCnt="4" custScaleX="128037">
        <dgm:presLayoutVars>
          <dgm:bulletEnabled val="1"/>
        </dgm:presLayoutVars>
      </dgm:prSet>
      <dgm:spPr/>
    </dgm:pt>
  </dgm:ptLst>
  <dgm:cxnLst>
    <dgm:cxn modelId="{731C9B08-AAE3-4009-A82C-FF84A5F0E6AA}" type="presOf" srcId="{AFCE5B3A-D605-4DC5-A52B-45F841392619}" destId="{799E5B4B-C453-45E2-8A0A-15FA09B843E1}" srcOrd="1" destOrd="0" presId="urn:microsoft.com/office/officeart/2005/8/layout/process1"/>
    <dgm:cxn modelId="{23C8D209-655F-448F-9749-64C699683A8E}" srcId="{BDB43651-19EA-4DC5-912F-2E56E6F4089F}" destId="{8D1212DD-DE18-4ED6-AD97-12B843E1F542}" srcOrd="0" destOrd="0" parTransId="{157657B4-C1F6-42DE-A6C3-9CEBAB12067E}" sibTransId="{126D414D-DDE6-49C3-97A1-0F4590BDFAB6}"/>
    <dgm:cxn modelId="{86C11E15-B5A4-41FB-AE89-B17A1BE71938}" type="presOf" srcId="{AFCE5B3A-D605-4DC5-A52B-45F841392619}" destId="{C6220C96-BD0E-41C8-9742-9016E1CBB613}" srcOrd="0" destOrd="0" presId="urn:microsoft.com/office/officeart/2005/8/layout/process1"/>
    <dgm:cxn modelId="{03929B26-1A3C-4A61-8A3B-4D468752EA51}" type="presOf" srcId="{AE198C07-E8D4-4170-804C-7D72ACB73746}" destId="{30CFE64B-3689-45F9-9DC4-AA4E0F62EBB3}" srcOrd="0" destOrd="0" presId="urn:microsoft.com/office/officeart/2005/8/layout/process1"/>
    <dgm:cxn modelId="{83661227-59B4-45FB-BABB-CE507B9DF0B2}" srcId="{BDB43651-19EA-4DC5-912F-2E56E6F4089F}" destId="{43E78F46-A7D0-4A80-838F-4975AC8038FD}" srcOrd="3" destOrd="0" parTransId="{83501FC1-70B0-4955-8FAF-95B3066559B3}" sibTransId="{4FDA0834-6173-497C-99E1-6717BB36E117}"/>
    <dgm:cxn modelId="{19D15B40-CE27-4E31-8846-66948BB7C7CD}" type="presOf" srcId="{8D1212DD-DE18-4ED6-AD97-12B843E1F542}" destId="{E9AC5071-6E8E-4981-BE89-9B5A611BC217}" srcOrd="0" destOrd="0" presId="urn:microsoft.com/office/officeart/2005/8/layout/process1"/>
    <dgm:cxn modelId="{7BD98667-AEA0-45EB-ABCD-7A0A516ECF6E}" type="presOf" srcId="{A86C4006-C76A-4C9A-80AF-2D92CD89A6D0}" destId="{37604E7C-A1AC-4DEE-9DE8-99C692D2AFCB}" srcOrd="0" destOrd="0" presId="urn:microsoft.com/office/officeart/2005/8/layout/process1"/>
    <dgm:cxn modelId="{78973A68-3872-42F5-BB09-0D33C9C61DFB}" type="presOf" srcId="{82FC1F30-55BD-4A8C-AF9B-452367A3824E}" destId="{75ABDBC4-8C93-46A9-97DD-7829AA62F8DD}" srcOrd="1" destOrd="0" presId="urn:microsoft.com/office/officeart/2005/8/layout/process1"/>
    <dgm:cxn modelId="{270A6056-B0D8-4CE9-88ED-FA28BD7709DB}" type="presOf" srcId="{BDB43651-19EA-4DC5-912F-2E56E6F4089F}" destId="{AF9328A7-83C7-45ED-BF16-0FAA33462CC8}" srcOrd="0" destOrd="0" presId="urn:microsoft.com/office/officeart/2005/8/layout/process1"/>
    <dgm:cxn modelId="{64A2F593-DD2F-4C3B-9072-47860CEC52DB}" srcId="{BDB43651-19EA-4DC5-912F-2E56E6F4089F}" destId="{A86C4006-C76A-4C9A-80AF-2D92CD89A6D0}" srcOrd="1" destOrd="0" parTransId="{EBD95F65-D881-4DE1-8B23-DC7444C86D68}" sibTransId="{AFCE5B3A-D605-4DC5-A52B-45F841392619}"/>
    <dgm:cxn modelId="{D7A372A9-42AD-4573-8D85-0F53FAEF4D47}" type="presOf" srcId="{82FC1F30-55BD-4A8C-AF9B-452367A3824E}" destId="{F69B6474-B3A3-49C6-8FFB-B1B20506BF8A}" srcOrd="0" destOrd="0" presId="urn:microsoft.com/office/officeart/2005/8/layout/process1"/>
    <dgm:cxn modelId="{88199BC4-0609-40D5-B6D5-9F3D4564FF1F}" type="presOf" srcId="{126D414D-DDE6-49C3-97A1-0F4590BDFAB6}" destId="{7C778CF7-CBDF-44D1-BDDF-C9C343C6992A}" srcOrd="1" destOrd="0" presId="urn:microsoft.com/office/officeart/2005/8/layout/process1"/>
    <dgm:cxn modelId="{4402D2CC-CE28-46F6-A22A-90C81D7485B3}" type="presOf" srcId="{126D414D-DDE6-49C3-97A1-0F4590BDFAB6}" destId="{825EA067-CD0F-4C02-93C6-6F29351C8CC1}" srcOrd="0" destOrd="0" presId="urn:microsoft.com/office/officeart/2005/8/layout/process1"/>
    <dgm:cxn modelId="{298453DB-03E1-4FF9-A999-2030AFB5E6D8}" srcId="{BDB43651-19EA-4DC5-912F-2E56E6F4089F}" destId="{AE198C07-E8D4-4170-804C-7D72ACB73746}" srcOrd="2" destOrd="0" parTransId="{0083B0C4-28E4-443C-BEEE-9A50275DC3B7}" sibTransId="{82FC1F30-55BD-4A8C-AF9B-452367A3824E}"/>
    <dgm:cxn modelId="{219961F4-403A-4250-A394-8F64524A9D22}" type="presOf" srcId="{43E78F46-A7D0-4A80-838F-4975AC8038FD}" destId="{2DCDC50A-F433-45C7-BE9E-338EA4D37067}" srcOrd="0" destOrd="0" presId="urn:microsoft.com/office/officeart/2005/8/layout/process1"/>
    <dgm:cxn modelId="{9257706F-1A6E-4469-8919-D4C5987D15A3}" type="presParOf" srcId="{AF9328A7-83C7-45ED-BF16-0FAA33462CC8}" destId="{E9AC5071-6E8E-4981-BE89-9B5A611BC217}" srcOrd="0" destOrd="0" presId="urn:microsoft.com/office/officeart/2005/8/layout/process1"/>
    <dgm:cxn modelId="{93492C8B-E5FA-4F3B-AB4B-ED6DCB68A950}" type="presParOf" srcId="{AF9328A7-83C7-45ED-BF16-0FAA33462CC8}" destId="{825EA067-CD0F-4C02-93C6-6F29351C8CC1}" srcOrd="1" destOrd="0" presId="urn:microsoft.com/office/officeart/2005/8/layout/process1"/>
    <dgm:cxn modelId="{A80950E8-BCFA-4A88-8BF9-DDCF8C3F5911}" type="presParOf" srcId="{825EA067-CD0F-4C02-93C6-6F29351C8CC1}" destId="{7C778CF7-CBDF-44D1-BDDF-C9C343C6992A}" srcOrd="0" destOrd="0" presId="urn:microsoft.com/office/officeart/2005/8/layout/process1"/>
    <dgm:cxn modelId="{E7C81903-9409-4283-93B3-CBF5D9112553}" type="presParOf" srcId="{AF9328A7-83C7-45ED-BF16-0FAA33462CC8}" destId="{37604E7C-A1AC-4DEE-9DE8-99C692D2AFCB}" srcOrd="2" destOrd="0" presId="urn:microsoft.com/office/officeart/2005/8/layout/process1"/>
    <dgm:cxn modelId="{CF263759-54E7-43C5-9BA8-B43A1D073A8B}" type="presParOf" srcId="{AF9328A7-83C7-45ED-BF16-0FAA33462CC8}" destId="{C6220C96-BD0E-41C8-9742-9016E1CBB613}" srcOrd="3" destOrd="0" presId="urn:microsoft.com/office/officeart/2005/8/layout/process1"/>
    <dgm:cxn modelId="{F7EA00C9-BE60-4DC1-B39D-6CFE7EF21171}" type="presParOf" srcId="{C6220C96-BD0E-41C8-9742-9016E1CBB613}" destId="{799E5B4B-C453-45E2-8A0A-15FA09B843E1}" srcOrd="0" destOrd="0" presId="urn:microsoft.com/office/officeart/2005/8/layout/process1"/>
    <dgm:cxn modelId="{6CD43618-7DFB-445D-A0CF-8CB90BA57D22}" type="presParOf" srcId="{AF9328A7-83C7-45ED-BF16-0FAA33462CC8}" destId="{30CFE64B-3689-45F9-9DC4-AA4E0F62EBB3}" srcOrd="4" destOrd="0" presId="urn:microsoft.com/office/officeart/2005/8/layout/process1"/>
    <dgm:cxn modelId="{8D95153F-DDFB-438B-9339-7663F059BF99}" type="presParOf" srcId="{AF9328A7-83C7-45ED-BF16-0FAA33462CC8}" destId="{F69B6474-B3A3-49C6-8FFB-B1B20506BF8A}" srcOrd="5" destOrd="0" presId="urn:microsoft.com/office/officeart/2005/8/layout/process1"/>
    <dgm:cxn modelId="{504F306C-A700-4011-A9A0-E7DB4C2CA734}" type="presParOf" srcId="{F69B6474-B3A3-49C6-8FFB-B1B20506BF8A}" destId="{75ABDBC4-8C93-46A9-97DD-7829AA62F8DD}" srcOrd="0" destOrd="0" presId="urn:microsoft.com/office/officeart/2005/8/layout/process1"/>
    <dgm:cxn modelId="{F8A60C3C-7657-4FBD-8CE1-76809F3D1AE2}" type="presParOf" srcId="{AF9328A7-83C7-45ED-BF16-0FAA33462CC8}" destId="{2DCDC50A-F433-45C7-BE9E-338EA4D3706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C5071-6E8E-4981-BE89-9B5A611BC217}">
      <dsp:nvSpPr>
        <dsp:cNvPr id="0" name=""/>
        <dsp:cNvSpPr/>
      </dsp:nvSpPr>
      <dsp:spPr>
        <a:xfrm>
          <a:off x="6322" y="262160"/>
          <a:ext cx="1942009" cy="148357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noProof="0" dirty="0"/>
            <a:t>Climate Modelling</a:t>
          </a:r>
        </a:p>
      </dsp:txBody>
      <dsp:txXfrm>
        <a:off x="49774" y="305612"/>
        <a:ext cx="1855105" cy="1396673"/>
      </dsp:txXfrm>
    </dsp:sp>
    <dsp:sp modelId="{825EA067-CD0F-4C02-93C6-6F29351C8CC1}">
      <dsp:nvSpPr>
        <dsp:cNvPr id="0" name=""/>
        <dsp:cNvSpPr/>
      </dsp:nvSpPr>
      <dsp:spPr>
        <a:xfrm rot="47668">
          <a:off x="2113162" y="817713"/>
          <a:ext cx="349508" cy="408819"/>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2113167" y="898750"/>
        <a:ext cx="244656" cy="245291"/>
      </dsp:txXfrm>
    </dsp:sp>
    <dsp:sp modelId="{37604E7C-A1AC-4DEE-9DE8-99C692D2AFCB}">
      <dsp:nvSpPr>
        <dsp:cNvPr id="0" name=""/>
        <dsp:cNvSpPr/>
      </dsp:nvSpPr>
      <dsp:spPr>
        <a:xfrm>
          <a:off x="2607719" y="302707"/>
          <a:ext cx="2587087" cy="148357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noProof="0" dirty="0"/>
            <a:t>Vulnerability assessment</a:t>
          </a:r>
        </a:p>
      </dsp:txBody>
      <dsp:txXfrm>
        <a:off x="2651171" y="346159"/>
        <a:ext cx="2500183" cy="1396673"/>
      </dsp:txXfrm>
    </dsp:sp>
    <dsp:sp modelId="{C6220C96-BD0E-41C8-9742-9016E1CBB613}">
      <dsp:nvSpPr>
        <dsp:cNvPr id="0" name=""/>
        <dsp:cNvSpPr/>
      </dsp:nvSpPr>
      <dsp:spPr>
        <a:xfrm>
          <a:off x="5359653" y="840086"/>
          <a:ext cx="349475" cy="408819"/>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5359653" y="921850"/>
        <a:ext cx="244633" cy="245291"/>
      </dsp:txXfrm>
    </dsp:sp>
    <dsp:sp modelId="{30CFE64B-3689-45F9-9DC4-AA4E0F62EBB3}">
      <dsp:nvSpPr>
        <dsp:cNvPr id="0" name=""/>
        <dsp:cNvSpPr/>
      </dsp:nvSpPr>
      <dsp:spPr>
        <a:xfrm>
          <a:off x="5854193" y="302707"/>
          <a:ext cx="2253058" cy="148357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noProof="0" dirty="0"/>
            <a:t>Adaptation pathways</a:t>
          </a:r>
        </a:p>
      </dsp:txBody>
      <dsp:txXfrm>
        <a:off x="5897645" y="346159"/>
        <a:ext cx="2166154" cy="1396673"/>
      </dsp:txXfrm>
    </dsp:sp>
    <dsp:sp modelId="{F69B6474-B3A3-49C6-8FFB-B1B20506BF8A}">
      <dsp:nvSpPr>
        <dsp:cNvPr id="0" name=""/>
        <dsp:cNvSpPr/>
      </dsp:nvSpPr>
      <dsp:spPr>
        <a:xfrm>
          <a:off x="8272099" y="840086"/>
          <a:ext cx="349475" cy="408819"/>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8272099" y="921850"/>
        <a:ext cx="244633" cy="245291"/>
      </dsp:txXfrm>
    </dsp:sp>
    <dsp:sp modelId="{2DCDC50A-F433-45C7-BE9E-338EA4D37067}">
      <dsp:nvSpPr>
        <dsp:cNvPr id="0" name=""/>
        <dsp:cNvSpPr/>
      </dsp:nvSpPr>
      <dsp:spPr>
        <a:xfrm>
          <a:off x="8766639" y="302707"/>
          <a:ext cx="2110647" cy="148357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noProof="0" dirty="0"/>
            <a:t>Financial Disclosure (TCFD)</a:t>
          </a:r>
        </a:p>
      </dsp:txBody>
      <dsp:txXfrm>
        <a:off x="8810091" y="346159"/>
        <a:ext cx="2023743" cy="13966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79A11-5BF0-47AE-8F59-55A8647F0D11}"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6AABD-32B2-49A5-B8DE-4FDBB636AD6A}" type="slidenum">
              <a:rPr lang="en-US" smtClean="0"/>
              <a:t>‹#›</a:t>
            </a:fld>
            <a:endParaRPr lang="en-US"/>
          </a:p>
        </p:txBody>
      </p:sp>
    </p:spTree>
    <p:extLst>
      <p:ext uri="{BB962C8B-B14F-4D97-AF65-F5344CB8AC3E}">
        <p14:creationId xmlns:p14="http://schemas.microsoft.com/office/powerpoint/2010/main" val="32919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2</a:t>
            </a:fld>
            <a:endParaRPr lang="en-US"/>
          </a:p>
        </p:txBody>
      </p:sp>
    </p:spTree>
    <p:extLst>
      <p:ext uri="{BB962C8B-B14F-4D97-AF65-F5344CB8AC3E}">
        <p14:creationId xmlns:p14="http://schemas.microsoft.com/office/powerpoint/2010/main" val="57653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3</a:t>
            </a:fld>
            <a:endParaRPr lang="en-US"/>
          </a:p>
        </p:txBody>
      </p:sp>
    </p:spTree>
    <p:extLst>
      <p:ext uri="{BB962C8B-B14F-4D97-AF65-F5344CB8AC3E}">
        <p14:creationId xmlns:p14="http://schemas.microsoft.com/office/powerpoint/2010/main" val="130003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4</a:t>
            </a:fld>
            <a:endParaRPr lang="en-US"/>
          </a:p>
        </p:txBody>
      </p:sp>
    </p:spTree>
    <p:extLst>
      <p:ext uri="{BB962C8B-B14F-4D97-AF65-F5344CB8AC3E}">
        <p14:creationId xmlns:p14="http://schemas.microsoft.com/office/powerpoint/2010/main" val="155188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5</a:t>
            </a:fld>
            <a:endParaRPr lang="en-US"/>
          </a:p>
        </p:txBody>
      </p:sp>
    </p:spTree>
    <p:extLst>
      <p:ext uri="{BB962C8B-B14F-4D97-AF65-F5344CB8AC3E}">
        <p14:creationId xmlns:p14="http://schemas.microsoft.com/office/powerpoint/2010/main" val="44335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6</a:t>
            </a:fld>
            <a:endParaRPr lang="en-US"/>
          </a:p>
        </p:txBody>
      </p:sp>
    </p:spTree>
    <p:extLst>
      <p:ext uri="{BB962C8B-B14F-4D97-AF65-F5344CB8AC3E}">
        <p14:creationId xmlns:p14="http://schemas.microsoft.com/office/powerpoint/2010/main" val="317453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Climate projection data will be provided for the following variables of interest to Fresnillo: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Seasonal mean temperature: Summer, Winter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minimum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maximum temperature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Annual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Extreme precipitation (Magnitude and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Accumulated extreme precipitation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rPr>
              <a:t>The first phase of the project will be conducted as a pilot on one Fresnillo mining site.  A second phase will then apply the projection methods to the remaining four sites.  The specific Fresnillo Mining sites are: Fresnillo, El </a:t>
            </a:r>
            <a:r>
              <a:rPr lang="en-US" sz="1200" dirty="0" err="1">
                <a:effectLst/>
                <a:latin typeface="Times New Roman" panose="02020603050405020304" pitchFamily="18" charset="0"/>
                <a:ea typeface="Calibri" panose="020F0502020204030204" pitchFamily="34" charset="0"/>
              </a:rPr>
              <a:t>Saucito</a:t>
            </a:r>
            <a:r>
              <a:rPr lang="en-US" sz="1200" dirty="0">
                <a:effectLst/>
                <a:latin typeface="Times New Roman" panose="02020603050405020304" pitchFamily="18" charset="0"/>
                <a:ea typeface="Calibri" panose="020F0502020204030204" pitchFamily="34" charset="0"/>
              </a:rPr>
              <a:t>, La Cienega,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and San Julian.  The initial pilot site will be </a:t>
            </a:r>
            <a:r>
              <a:rPr lang="en-US" sz="1200" dirty="0" err="1">
                <a:effectLst/>
                <a:latin typeface="Times New Roman" panose="02020603050405020304" pitchFamily="18" charset="0"/>
                <a:ea typeface="Calibri" panose="020F0502020204030204" pitchFamily="34" charset="0"/>
              </a:rPr>
              <a:t>Penmont</a:t>
            </a:r>
            <a:r>
              <a:rPr lang="en-US" sz="1200" dirty="0">
                <a:effectLst/>
                <a:latin typeface="Times New Roman" panose="02020603050405020304" pitchFamily="18" charset="0"/>
                <a:ea typeface="Calibri" panose="020F0502020204030204" pitchFamily="34" charset="0"/>
              </a:rPr>
              <a:t>, as this location is physically nearest to Arizona</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A39EBC-AB32-9346-9006-ED41960344E0}" type="slidenum">
              <a:rPr lang="en-US" smtClean="0"/>
              <a:t>9</a:t>
            </a:fld>
            <a:endParaRPr lang="en-US"/>
          </a:p>
        </p:txBody>
      </p:sp>
    </p:spTree>
    <p:extLst>
      <p:ext uri="{BB962C8B-B14F-4D97-AF65-F5344CB8AC3E}">
        <p14:creationId xmlns:p14="http://schemas.microsoft.com/office/powerpoint/2010/main" val="208295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60F0-425A-C00B-9914-C120BCB63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B43E5-4AA0-ED42-AF8D-8884D2FE5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5CDACD-32FA-F98B-1848-98E46B3A41C3}"/>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9E74F5F3-18EF-B63B-3C91-67AC2E9B4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FE400-FA7B-314B-0691-768891B3385C}"/>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232069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1CC-B76A-4122-F0A0-E32FF0393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8FD33-853A-ED50-11AD-282305ECC2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800D0-B118-1574-96D0-DAB843806F30}"/>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F961FFDD-C045-408C-A993-67B07A780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1A8B-747C-3DBB-928B-E64F701D3251}"/>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32281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BACB0-B8B0-5704-419A-DC5E840D7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271D1-9E98-BDEB-B426-E94B19708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B56E4-62A1-9B80-3DA6-6BDAC7BD0B53}"/>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2933E16C-5A95-03B6-7603-FF6A69340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DF9CA-9459-B789-1081-36ADE541DEDF}"/>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39171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E64F-EE67-81A5-BA37-8D869E3F2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A582E-A546-FFB2-CCD4-96A794DD5C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1E17-83F5-0A38-23E2-55B29FB56290}"/>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F8643AA7-7BD5-1AD7-8385-0A355DA73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36EFB-2A78-998B-1556-150EEF7FF842}"/>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396010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26BB-3ACD-CC09-4775-FA65E65C0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28ED0-4E00-A68F-D9FD-7E36318A5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6CC91-261D-F82E-F6B3-1D95F622C908}"/>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58034758-F3F0-4880-86E3-2A4A55644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DBE2A-0D30-4DCF-DECF-57EBE4FF0EC1}"/>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229378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790C-17EA-5042-6D50-CD77CD1E3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6FFDD-F6F0-54CE-7A5B-D33B5B794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004EA-558A-B9D6-6C4B-EECF4E7F9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124A4-6A17-F704-40FA-F435347D0BB9}"/>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6" name="Footer Placeholder 5">
            <a:extLst>
              <a:ext uri="{FF2B5EF4-FFF2-40B4-BE49-F238E27FC236}">
                <a16:creationId xmlns:a16="http://schemas.microsoft.com/office/drawing/2014/main" id="{CF911E53-943D-D5EB-991B-AAEC3BC0B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7FE18-4335-6760-D018-203D46D11793}"/>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412042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AD29-7A86-6955-05F5-E1D0C24E17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F5421C-67D6-4DAD-CF06-B45A36A3F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417F4-98CD-5FE0-A524-3ECF2EF3A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1F030-39DB-82FA-9CA4-CBF4AD534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871599-FCE2-D57C-411C-3AEE08D5A3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B516C5-2525-691D-9E2A-BD1C2B2A3CA1}"/>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8" name="Footer Placeholder 7">
            <a:extLst>
              <a:ext uri="{FF2B5EF4-FFF2-40B4-BE49-F238E27FC236}">
                <a16:creationId xmlns:a16="http://schemas.microsoft.com/office/drawing/2014/main" id="{2674E5CF-6DAA-2FD7-27C5-5DEDB38D5D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077CF-D4C9-4818-9311-411AEC7D9C82}"/>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420486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8F8F-4804-BCF2-27DA-3162E9B37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64BC5-8933-77BB-4668-BE3588D094F3}"/>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4" name="Footer Placeholder 3">
            <a:extLst>
              <a:ext uri="{FF2B5EF4-FFF2-40B4-BE49-F238E27FC236}">
                <a16:creationId xmlns:a16="http://schemas.microsoft.com/office/drawing/2014/main" id="{04E4EB9A-BA27-5D7B-DF32-7834B5C15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0B1EF4-F039-57FA-574E-93C61F5B6837}"/>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352454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B9B27-945A-78E1-0C6D-6D66D79CDC2D}"/>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3" name="Footer Placeholder 2">
            <a:extLst>
              <a:ext uri="{FF2B5EF4-FFF2-40B4-BE49-F238E27FC236}">
                <a16:creationId xmlns:a16="http://schemas.microsoft.com/office/drawing/2014/main" id="{2C91D542-DD89-18D2-A0EA-D9E52F8B6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654509-6DA5-C636-109D-7659ACAD6541}"/>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158342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D8F5-6FA4-F8CA-E1FB-EE929FE64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414F06-6CD4-9EE9-F3A0-038BBF48C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074F64-DEAC-CE61-D718-66821D4BF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93CCB-1D47-820E-0DEE-1D9609AAB8F5}"/>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6" name="Footer Placeholder 5">
            <a:extLst>
              <a:ext uri="{FF2B5EF4-FFF2-40B4-BE49-F238E27FC236}">
                <a16:creationId xmlns:a16="http://schemas.microsoft.com/office/drawing/2014/main" id="{F16BB9F4-F70E-3BF3-0077-6005E5428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881C0-1C90-72A0-D88B-87C5A98B986E}"/>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4288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3475-47AC-7AA5-D828-822691F8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DAA210-E980-D0BB-9430-980E211FF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64A21C-37A9-939E-0DDC-897BB75C1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EF2BB-C209-96CA-DA05-4D0FE432858E}"/>
              </a:ext>
            </a:extLst>
          </p:cNvPr>
          <p:cNvSpPr>
            <a:spLocks noGrp="1"/>
          </p:cNvSpPr>
          <p:nvPr>
            <p:ph type="dt" sz="half" idx="10"/>
          </p:nvPr>
        </p:nvSpPr>
        <p:spPr/>
        <p:txBody>
          <a:bodyPr/>
          <a:lstStyle/>
          <a:p>
            <a:fld id="{ADC316C7-C77B-469D-B847-29F132E11E31}" type="datetimeFigureOut">
              <a:rPr lang="en-US" smtClean="0"/>
              <a:t>5/21/2023</a:t>
            </a:fld>
            <a:endParaRPr lang="en-US"/>
          </a:p>
        </p:txBody>
      </p:sp>
      <p:sp>
        <p:nvSpPr>
          <p:cNvPr id="6" name="Footer Placeholder 5">
            <a:extLst>
              <a:ext uri="{FF2B5EF4-FFF2-40B4-BE49-F238E27FC236}">
                <a16:creationId xmlns:a16="http://schemas.microsoft.com/office/drawing/2014/main" id="{892010E3-6906-6B83-F44F-FA602CE80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C82DC-A5B0-0633-2B4D-221877D3E793}"/>
              </a:ext>
            </a:extLst>
          </p:cNvPr>
          <p:cNvSpPr>
            <a:spLocks noGrp="1"/>
          </p:cNvSpPr>
          <p:nvPr>
            <p:ph type="sldNum" sz="quarter" idx="12"/>
          </p:nvPr>
        </p:nvSpPr>
        <p:spPr/>
        <p:txBody>
          <a:bodyPr/>
          <a:lstStyle/>
          <a:p>
            <a:fld id="{AB9003AF-9A8C-4575-B41F-8E13A2466E7A}" type="slidenum">
              <a:rPr lang="en-US" smtClean="0"/>
              <a:t>‹#›</a:t>
            </a:fld>
            <a:endParaRPr lang="en-US"/>
          </a:p>
        </p:txBody>
      </p:sp>
    </p:spTree>
    <p:extLst>
      <p:ext uri="{BB962C8B-B14F-4D97-AF65-F5344CB8AC3E}">
        <p14:creationId xmlns:p14="http://schemas.microsoft.com/office/powerpoint/2010/main" val="400187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A406C-3D24-9B48-64D8-494E47B5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F3B1C7-89AB-897A-8B17-AEAB3E0D4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E5B0C-8ACF-0B2A-7335-AEDF7B4B0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16C7-C77B-469D-B847-29F132E11E31}" type="datetimeFigureOut">
              <a:rPr lang="en-US" smtClean="0"/>
              <a:t>5/21/2023</a:t>
            </a:fld>
            <a:endParaRPr lang="en-US"/>
          </a:p>
        </p:txBody>
      </p:sp>
      <p:sp>
        <p:nvSpPr>
          <p:cNvPr id="5" name="Footer Placeholder 4">
            <a:extLst>
              <a:ext uri="{FF2B5EF4-FFF2-40B4-BE49-F238E27FC236}">
                <a16:creationId xmlns:a16="http://schemas.microsoft.com/office/drawing/2014/main" id="{9B0E16BD-CF4D-2500-B1DD-6465AD67C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ACCE30-F118-7A2F-77CD-0E0A504B9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003AF-9A8C-4575-B41F-8E13A2466E7A}" type="slidenum">
              <a:rPr lang="en-US" smtClean="0"/>
              <a:t>‹#›</a:t>
            </a:fld>
            <a:endParaRPr lang="en-US"/>
          </a:p>
        </p:txBody>
      </p:sp>
    </p:spTree>
    <p:extLst>
      <p:ext uri="{BB962C8B-B14F-4D97-AF65-F5344CB8AC3E}">
        <p14:creationId xmlns:p14="http://schemas.microsoft.com/office/powerpoint/2010/main" val="403633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www.usbr.gov/lc/phoenix/programs/lscrbasin/LSCRBStudy.html" TargetMode="Externa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08BF27F-664D-6234-7C63-DA924BFC7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 y="147692"/>
            <a:ext cx="11988255" cy="26526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7D9BA2E-43D8-6984-BB43-A4898B4BF1D5}"/>
              </a:ext>
            </a:extLst>
          </p:cNvPr>
          <p:cNvSpPr txBox="1">
            <a:spLocks/>
          </p:cNvSpPr>
          <p:nvPr/>
        </p:nvSpPr>
        <p:spPr>
          <a:xfrm>
            <a:off x="576470" y="3165879"/>
            <a:ext cx="11365505" cy="1359309"/>
          </a:xfrm>
          <a:prstGeom prst="rect">
            <a:avLst/>
          </a:prstGeom>
          <a:solidFill>
            <a:schemeClr val="bg1"/>
          </a:solidFill>
          <a:ln w="3175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effectLst>
                  <a:outerShdw blurRad="38100" dist="38100" dir="2700000" algn="tl">
                    <a:srgbClr val="000000">
                      <a:alpha val="43137"/>
                    </a:srgbClr>
                  </a:outerShdw>
                </a:effectLst>
              </a:rPr>
              <a:t>Fresnillo Mining and UA CAHS Collaboration </a:t>
            </a:r>
            <a:endParaRPr lang="en-US" dirty="0">
              <a:effectLst>
                <a:outerShdw blurRad="38100" dist="38100" dir="2700000" algn="tl">
                  <a:srgbClr val="000000">
                    <a:alpha val="43137"/>
                  </a:srgbClr>
                </a:outerShdw>
              </a:effectLst>
            </a:endParaRPr>
          </a:p>
        </p:txBody>
      </p:sp>
      <p:pic>
        <p:nvPicPr>
          <p:cNvPr id="8" name="Picture 4">
            <a:extLst>
              <a:ext uri="{FF2B5EF4-FFF2-40B4-BE49-F238E27FC236}">
                <a16:creationId xmlns:a16="http://schemas.microsoft.com/office/drawing/2014/main" id="{BCACB8F8-D3BC-35C7-7E61-269FB79D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93" y="5742568"/>
            <a:ext cx="3032760" cy="967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nter for Applied Hydroclimate Science | Home">
            <a:extLst>
              <a:ext uri="{FF2B5EF4-FFF2-40B4-BE49-F238E27FC236}">
                <a16:creationId xmlns:a16="http://schemas.microsoft.com/office/drawing/2014/main" id="{CE838BD0-50E9-A4D9-0453-10A55A3DE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17" y="6002677"/>
            <a:ext cx="4106019" cy="6753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ydrologic Research Center">
            <a:extLst>
              <a:ext uri="{FF2B5EF4-FFF2-40B4-BE49-F238E27FC236}">
                <a16:creationId xmlns:a16="http://schemas.microsoft.com/office/drawing/2014/main" id="{92A7564B-0119-A9D9-DCB2-37A538942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976" y="5457280"/>
            <a:ext cx="1309852" cy="130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0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4A2665-F9F5-534C-A56D-CBC8B3B11CC5}"/>
              </a:ext>
            </a:extLst>
          </p:cNvPr>
          <p:cNvSpPr>
            <a:spLocks noGrp="1"/>
          </p:cNvSpPr>
          <p:nvPr>
            <p:ph type="title"/>
          </p:nvPr>
        </p:nvSpPr>
        <p:spPr>
          <a:xfrm>
            <a:off x="480061" y="18255"/>
            <a:ext cx="5940618" cy="1256871"/>
          </a:xfrm>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Climate services for mining industry</a:t>
            </a:r>
          </a:p>
        </p:txBody>
      </p:sp>
      <p:sp>
        <p:nvSpPr>
          <p:cNvPr id="3" name="Content Placeholder 2">
            <a:extLst>
              <a:ext uri="{FF2B5EF4-FFF2-40B4-BE49-F238E27FC236}">
                <a16:creationId xmlns:a16="http://schemas.microsoft.com/office/drawing/2014/main" id="{A9C6E6C2-30D2-03D4-6620-7054ABA5AD1D}"/>
              </a:ext>
            </a:extLst>
          </p:cNvPr>
          <p:cNvSpPr>
            <a:spLocks noGrp="1"/>
          </p:cNvSpPr>
          <p:nvPr>
            <p:ph idx="1"/>
          </p:nvPr>
        </p:nvSpPr>
        <p:spPr>
          <a:xfrm>
            <a:off x="438150" y="2009206"/>
            <a:ext cx="11315700" cy="4769282"/>
          </a:xfrm>
        </p:spPr>
        <p:txBody>
          <a:bodyPr>
            <a:normAutofit fontScale="92500" lnSpcReduction="20000"/>
          </a:bodyPr>
          <a:lstStyle/>
          <a:p>
            <a:pPr marL="0" indent="0">
              <a:buNone/>
            </a:pPr>
            <a:r>
              <a:rPr lang="en-US" sz="3000" b="1" u="sng" dirty="0"/>
              <a:t>Motivation:</a:t>
            </a:r>
          </a:p>
          <a:p>
            <a:r>
              <a:rPr lang="en-US" sz="2400" dirty="0"/>
              <a:t>Climate change has </a:t>
            </a:r>
            <a:r>
              <a:rPr lang="en-US" sz="2400" u="sng" dirty="0"/>
              <a:t>different impacts</a:t>
            </a:r>
            <a:r>
              <a:rPr lang="en-US" sz="2400" dirty="0"/>
              <a:t> on the mining life cycle: exploration, development, operation, closure and post-closure.  </a:t>
            </a:r>
          </a:p>
          <a:p>
            <a:r>
              <a:rPr lang="en-US" sz="2400" u="sng" dirty="0"/>
              <a:t>Actionable meteorological parameters </a:t>
            </a:r>
            <a:r>
              <a:rPr lang="en-US" sz="2400" dirty="0"/>
              <a:t>are necessary to understand the risk, vulnerabilities and adaptation measures to protect the health and safety of Fresnillo personnel, build resilience of mining infrastructure (i.e. tailings storage facilities), secure water supply, and collaborate with neighboring communities.  </a:t>
            </a:r>
          </a:p>
          <a:p>
            <a:r>
              <a:rPr lang="en-US" sz="2400" dirty="0"/>
              <a:t>Stakeholders of Fresnillo Mining expect a </a:t>
            </a:r>
            <a:r>
              <a:rPr lang="en-US" sz="2400" u="sng" dirty="0"/>
              <a:t>robust integration of climate change into their decision-making processes and financial planning</a:t>
            </a:r>
            <a:r>
              <a:rPr lang="en-US" sz="2400" dirty="0"/>
              <a:t>. </a:t>
            </a:r>
          </a:p>
          <a:p>
            <a:pPr marL="0" indent="0">
              <a:buNone/>
            </a:pPr>
            <a:endParaRPr lang="en-US" sz="2400" u="sng" dirty="0"/>
          </a:p>
          <a:p>
            <a:pPr marL="0" indent="0">
              <a:buNone/>
            </a:pPr>
            <a:r>
              <a:rPr lang="en-US" sz="3000" b="1" u="sng" dirty="0"/>
              <a:t>Project tasks:</a:t>
            </a:r>
          </a:p>
          <a:p>
            <a:r>
              <a:rPr lang="en-US" sz="2400" u="sng" dirty="0"/>
              <a:t>Climate assessment</a:t>
            </a:r>
            <a:r>
              <a:rPr lang="en-US" sz="2400" dirty="0"/>
              <a:t>:  For meteorological parameters near key mining sites, through physics-based regional climate modeling and statistics-based Weather Generator</a:t>
            </a:r>
          </a:p>
          <a:p>
            <a:r>
              <a:rPr lang="en-US" sz="2400" u="sng" dirty="0"/>
              <a:t>Assess physical impacts </a:t>
            </a:r>
            <a:r>
              <a:rPr lang="en-US" sz="2400" dirty="0"/>
              <a:t>of climate change and support cost-benefit analyses of adaptation measures.</a:t>
            </a:r>
          </a:p>
        </p:txBody>
      </p:sp>
      <p:pic>
        <p:nvPicPr>
          <p:cNvPr id="5" name="Picture 4">
            <a:extLst>
              <a:ext uri="{FF2B5EF4-FFF2-40B4-BE49-F238E27FC236}">
                <a16:creationId xmlns:a16="http://schemas.microsoft.com/office/drawing/2014/main" id="{0C374FB3-99A0-1943-4F36-09BA56ED9529}"/>
              </a:ext>
            </a:extLst>
          </p:cNvPr>
          <p:cNvPicPr>
            <a:picLocks noChangeAspect="1"/>
          </p:cNvPicPr>
          <p:nvPr/>
        </p:nvPicPr>
        <p:blipFill>
          <a:blip r:embed="rId4"/>
          <a:stretch>
            <a:fillRect/>
          </a:stretch>
        </p:blipFill>
        <p:spPr>
          <a:xfrm>
            <a:off x="6562957" y="-96045"/>
            <a:ext cx="5311140" cy="2374185"/>
          </a:xfrm>
          <a:prstGeom prst="rect">
            <a:avLst/>
          </a:prstGeom>
        </p:spPr>
      </p:pic>
    </p:spTree>
    <p:extLst>
      <p:ext uri="{BB962C8B-B14F-4D97-AF65-F5344CB8AC3E}">
        <p14:creationId xmlns:p14="http://schemas.microsoft.com/office/powerpoint/2010/main" val="197637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4A2665-F9F5-534C-A56D-CBC8B3B11CC5}"/>
              </a:ext>
            </a:extLst>
          </p:cNvPr>
          <p:cNvSpPr>
            <a:spLocks noGrp="1"/>
          </p:cNvSpPr>
          <p:nvPr>
            <p:ph type="title"/>
          </p:nvPr>
        </p:nvSpPr>
        <p:spPr>
          <a:xfrm>
            <a:off x="480060" y="18255"/>
            <a:ext cx="12191999" cy="1256871"/>
          </a:xfrm>
        </p:spPr>
        <p:txBody>
          <a:bodyPr>
            <a:normAutofit/>
          </a:bodyPr>
          <a:lstStyle/>
          <a:p>
            <a:r>
              <a:rPr lang="en-US" sz="3600" u="sng" dirty="0">
                <a:latin typeface="Roboto" panose="02000000000000000000" pitchFamily="2" charset="0"/>
                <a:ea typeface="Roboto" panose="02000000000000000000" pitchFamily="2" charset="0"/>
                <a:cs typeface="Roboto" panose="02000000000000000000" pitchFamily="2" charset="0"/>
              </a:rPr>
              <a:t>Fresnillo Mining:</a:t>
            </a:r>
            <a:br>
              <a:rPr lang="en-US" sz="3600" dirty="0">
                <a:latin typeface="Roboto" panose="02000000000000000000" pitchFamily="2" charset="0"/>
                <a:ea typeface="Roboto" panose="02000000000000000000" pitchFamily="2" charset="0"/>
                <a:cs typeface="Roboto" panose="02000000000000000000" pitchFamily="2" charset="0"/>
              </a:rPr>
            </a:br>
            <a:r>
              <a:rPr lang="en-US" sz="3200" dirty="0">
                <a:latin typeface="Roboto" panose="02000000000000000000" pitchFamily="2" charset="0"/>
                <a:ea typeface="Roboto" panose="02000000000000000000" pitchFamily="2" charset="0"/>
                <a:cs typeface="Roboto" panose="02000000000000000000" pitchFamily="2" charset="0"/>
              </a:rPr>
              <a:t>Climate change adaptation approach</a:t>
            </a:r>
            <a:endParaRPr lang="en-US" sz="36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7" name="Diagrama 1">
            <a:extLst>
              <a:ext uri="{FF2B5EF4-FFF2-40B4-BE49-F238E27FC236}">
                <a16:creationId xmlns:a16="http://schemas.microsoft.com/office/drawing/2014/main" id="{C7814960-88B6-509D-70FE-57AFEBD500C7}"/>
              </a:ext>
            </a:extLst>
          </p:cNvPr>
          <p:cNvGraphicFramePr/>
          <p:nvPr/>
        </p:nvGraphicFramePr>
        <p:xfrm>
          <a:off x="654194" y="1847850"/>
          <a:ext cx="10883610" cy="208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C2EFD266-2A44-C34F-C75F-767ACF0FCA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9240" y="177958"/>
            <a:ext cx="3032760" cy="9677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8636E69-3A87-9DFC-4BE0-DB5580FD6768}"/>
              </a:ext>
            </a:extLst>
          </p:cNvPr>
          <p:cNvSpPr txBox="1"/>
          <p:nvPr/>
        </p:nvSpPr>
        <p:spPr>
          <a:xfrm>
            <a:off x="742950" y="4829606"/>
            <a:ext cx="111633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UA’s climate service is the driver for Fresnillo’s climate change adaptation </a:t>
            </a:r>
          </a:p>
          <a:p>
            <a:pPr marL="285750" indent="-285750">
              <a:buFont typeface="Arial" panose="020B0604020202020204" pitchFamily="34" charset="0"/>
              <a:buChar char="•"/>
            </a:pPr>
            <a:r>
              <a:rPr lang="en-US" sz="2400" dirty="0"/>
              <a:t>Critical for company </a:t>
            </a:r>
            <a:r>
              <a:rPr lang="en-US" sz="2400" u="sng" dirty="0"/>
              <a:t>infrastructure planning </a:t>
            </a:r>
            <a:r>
              <a:rPr lang="en-US" sz="2400" dirty="0"/>
              <a:t>and </a:t>
            </a:r>
            <a:r>
              <a:rPr lang="en-US" sz="2400" u="sng" dirty="0"/>
              <a:t>insurance pricing risk  </a:t>
            </a:r>
          </a:p>
        </p:txBody>
      </p:sp>
    </p:spTree>
    <p:extLst>
      <p:ext uri="{BB962C8B-B14F-4D97-AF65-F5344CB8AC3E}">
        <p14:creationId xmlns:p14="http://schemas.microsoft.com/office/powerpoint/2010/main" val="174443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4A2665-F9F5-534C-A56D-CBC8B3B11CC5}"/>
              </a:ext>
            </a:extLst>
          </p:cNvPr>
          <p:cNvSpPr>
            <a:spLocks noGrp="1"/>
          </p:cNvSpPr>
          <p:nvPr>
            <p:ph type="title"/>
          </p:nvPr>
        </p:nvSpPr>
        <p:spPr>
          <a:xfrm>
            <a:off x="480060" y="18255"/>
            <a:ext cx="12191999" cy="1256871"/>
          </a:xfrm>
        </p:spPr>
        <p:txBody>
          <a:bodyPr>
            <a:normAutofit/>
          </a:bodyPr>
          <a:lstStyle/>
          <a:p>
            <a:r>
              <a:rPr lang="en-US" sz="3600" u="sng" dirty="0">
                <a:latin typeface="Roboto" panose="02000000000000000000" pitchFamily="2" charset="0"/>
                <a:ea typeface="Roboto" panose="02000000000000000000" pitchFamily="2" charset="0"/>
                <a:cs typeface="Roboto" panose="02000000000000000000" pitchFamily="2" charset="0"/>
              </a:rPr>
              <a:t>Fresnillo Mining: </a:t>
            </a:r>
            <a:br>
              <a:rPr lang="en-US" sz="3600" dirty="0">
                <a:latin typeface="Roboto" panose="02000000000000000000" pitchFamily="2" charset="0"/>
                <a:ea typeface="Roboto" panose="02000000000000000000" pitchFamily="2" charset="0"/>
                <a:cs typeface="Roboto" panose="02000000000000000000" pitchFamily="2" charset="0"/>
              </a:rPr>
            </a:br>
            <a:r>
              <a:rPr lang="en-US" sz="3200" dirty="0">
                <a:latin typeface="Roboto" panose="02000000000000000000" pitchFamily="2" charset="0"/>
                <a:ea typeface="Roboto" panose="02000000000000000000" pitchFamily="2" charset="0"/>
                <a:cs typeface="Roboto" panose="02000000000000000000" pitchFamily="2" charset="0"/>
              </a:rPr>
              <a:t>Business Case</a:t>
            </a:r>
            <a:endParaRPr lang="en-US" sz="36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A9C6E6C2-30D2-03D4-6620-7054ABA5AD1D}"/>
              </a:ext>
            </a:extLst>
          </p:cNvPr>
          <p:cNvSpPr>
            <a:spLocks noGrp="1"/>
          </p:cNvSpPr>
          <p:nvPr>
            <p:ph idx="1"/>
          </p:nvPr>
        </p:nvSpPr>
        <p:spPr>
          <a:xfrm>
            <a:off x="337185" y="1899122"/>
            <a:ext cx="6246495" cy="4786742"/>
          </a:xfrm>
        </p:spPr>
        <p:txBody>
          <a:bodyPr>
            <a:normAutofit fontScale="92500" lnSpcReduction="20000"/>
          </a:bodyPr>
          <a:lstStyle/>
          <a:p>
            <a:pPr marL="0" indent="0">
              <a:lnSpc>
                <a:spcPct val="100000"/>
              </a:lnSpc>
              <a:spcBef>
                <a:spcPts val="0"/>
              </a:spcBef>
              <a:buNone/>
              <a:defRPr/>
            </a:pPr>
            <a:r>
              <a:rPr lang="en-US" b="1" dirty="0"/>
              <a:t>Fresnillo’s climate change strategy includes a decarbonization and an adaptation component    </a:t>
            </a:r>
            <a:endParaRPr lang="en-CA" b="1" dirty="0"/>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p>
          <a:p>
            <a:pPr marL="0" marR="0" lvl="0" indent="0" defTabSz="914400" rtl="0" eaLnBrk="1" fontAlgn="auto" latinLnBrk="0" hangingPunct="1">
              <a:lnSpc>
                <a:spcPct val="100000"/>
              </a:lnSpc>
              <a:spcBef>
                <a:spcPts val="0"/>
              </a:spcBef>
              <a:spcAft>
                <a:spcPts val="0"/>
              </a:spcAft>
              <a:buClrTx/>
              <a:buSzTx/>
              <a:buFontTx/>
              <a:buNone/>
              <a:tabLst/>
              <a:defRPr/>
            </a:pPr>
            <a:r>
              <a:rPr lang="en-US" u="sng" dirty="0"/>
              <a:t>Reliable Climate Modelling</a:t>
            </a:r>
            <a:r>
              <a:rPr lang="en-US" dirty="0"/>
              <a:t> is the cornerstone of our adaptation strategy.</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p>
          <a:p>
            <a:pPr marL="0" marR="0" lvl="0" indent="0" defTabSz="914400" rtl="0" eaLnBrk="1" fontAlgn="auto" latinLnBrk="0" hangingPunct="1">
              <a:lnSpc>
                <a:spcPct val="100000"/>
              </a:lnSpc>
              <a:spcBef>
                <a:spcPts val="0"/>
              </a:spcBef>
              <a:spcAft>
                <a:spcPts val="0"/>
              </a:spcAft>
              <a:buClrTx/>
              <a:buSzTx/>
              <a:buFontTx/>
              <a:buNone/>
              <a:tabLst/>
              <a:defRPr/>
            </a:pPr>
            <a:r>
              <a:rPr lang="en-US" dirty="0"/>
              <a:t>Climate modelling supports the identification of vulnerabilities and the design of cost-effective adaptation pathways to protect our people, build resilience in Fresnillo’s infrastructure, collaborate with the communities and be transparent with the shareholders.</a:t>
            </a:r>
            <a:endParaRPr lang="en-CA" dirty="0"/>
          </a:p>
        </p:txBody>
      </p:sp>
      <p:pic>
        <p:nvPicPr>
          <p:cNvPr id="5" name="Picture 4">
            <a:extLst>
              <a:ext uri="{FF2B5EF4-FFF2-40B4-BE49-F238E27FC236}">
                <a16:creationId xmlns:a16="http://schemas.microsoft.com/office/drawing/2014/main" id="{B75F8C5A-72A1-AAD1-0B47-20AC47958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240" y="177958"/>
            <a:ext cx="3032760" cy="967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7CBD26-AE0F-764F-25A3-D2F5D20D4C8E}"/>
              </a:ext>
            </a:extLst>
          </p:cNvPr>
          <p:cNvPicPr>
            <a:picLocks noChangeAspect="1"/>
          </p:cNvPicPr>
          <p:nvPr/>
        </p:nvPicPr>
        <p:blipFill rotWithShape="1">
          <a:blip r:embed="rId5"/>
          <a:srcRect l="48000" t="18593" r="11406" b="11609"/>
          <a:stretch/>
        </p:blipFill>
        <p:spPr>
          <a:xfrm>
            <a:off x="6905625" y="1474350"/>
            <a:ext cx="4949190" cy="4786743"/>
          </a:xfrm>
          <a:prstGeom prst="rect">
            <a:avLst/>
          </a:prstGeom>
        </p:spPr>
      </p:pic>
      <p:sp>
        <p:nvSpPr>
          <p:cNvPr id="11" name="TextBox 10">
            <a:extLst>
              <a:ext uri="{FF2B5EF4-FFF2-40B4-BE49-F238E27FC236}">
                <a16:creationId xmlns:a16="http://schemas.microsoft.com/office/drawing/2014/main" id="{D2E9BFFD-7006-0D7D-DF71-38BE77A6B644}"/>
              </a:ext>
            </a:extLst>
          </p:cNvPr>
          <p:cNvSpPr txBox="1"/>
          <p:nvPr/>
        </p:nvSpPr>
        <p:spPr>
          <a:xfrm>
            <a:off x="7349490" y="6124730"/>
            <a:ext cx="4286250" cy="646331"/>
          </a:xfrm>
          <a:prstGeom prst="rect">
            <a:avLst/>
          </a:prstGeom>
          <a:noFill/>
          <a:ln>
            <a:solidFill>
              <a:schemeClr val="tx1"/>
            </a:solidFill>
          </a:ln>
        </p:spPr>
        <p:txBody>
          <a:bodyPr wrap="square" rtlCol="0">
            <a:spAutoFit/>
          </a:bodyPr>
          <a:lstStyle/>
          <a:p>
            <a:r>
              <a:rPr lang="en-US" b="1" dirty="0"/>
              <a:t>Fresnillo’s core operation sites for mining, development and exploration</a:t>
            </a:r>
          </a:p>
        </p:txBody>
      </p:sp>
    </p:spTree>
    <p:extLst>
      <p:ext uri="{BB962C8B-B14F-4D97-AF65-F5344CB8AC3E}">
        <p14:creationId xmlns:p14="http://schemas.microsoft.com/office/powerpoint/2010/main" val="214449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62DB13A-5491-A1DC-EBC4-6B80566AC125}"/>
              </a:ext>
            </a:extLst>
          </p:cNvPr>
          <p:cNvSpPr>
            <a:spLocks noGrp="1"/>
          </p:cNvSpPr>
          <p:nvPr>
            <p:ph idx="1"/>
          </p:nvPr>
        </p:nvSpPr>
        <p:spPr>
          <a:xfrm>
            <a:off x="838200" y="1690688"/>
            <a:ext cx="10515600" cy="4351338"/>
          </a:xfrm>
        </p:spPr>
        <p:txBody>
          <a:bodyPr/>
          <a:lstStyle/>
          <a:p>
            <a:r>
              <a:rPr lang="en-US" dirty="0"/>
              <a:t>Key variables of interest to Fresnillo Mining:</a:t>
            </a:r>
          </a:p>
          <a:p>
            <a:pPr lvl="1"/>
            <a:r>
              <a:rPr lang="en-US" dirty="0"/>
              <a:t>Min/max temperature (Summer, Winter, Annual)</a:t>
            </a:r>
          </a:p>
          <a:p>
            <a:pPr lvl="1"/>
            <a:r>
              <a:rPr lang="en-US" dirty="0"/>
              <a:t>Annual, monthly and extreme precipitation</a:t>
            </a:r>
          </a:p>
          <a:p>
            <a:pPr lvl="1"/>
            <a:r>
              <a:rPr lang="en-US" dirty="0"/>
              <a:t>Max. annual and monthly evapotranspiration</a:t>
            </a:r>
          </a:p>
          <a:p>
            <a:pPr lvl="1"/>
            <a:r>
              <a:rPr lang="en-US" dirty="0"/>
              <a:t>Solar radiation</a:t>
            </a:r>
          </a:p>
          <a:p>
            <a:pPr lvl="1"/>
            <a:r>
              <a:rPr lang="en-US" dirty="0"/>
              <a:t>Wind speed and wind direction</a:t>
            </a:r>
          </a:p>
          <a:p>
            <a:r>
              <a:rPr lang="en-US" b="0" i="0" dirty="0">
                <a:solidFill>
                  <a:srgbClr val="222222"/>
                </a:solidFill>
                <a:effectLst/>
                <a:latin typeface="Calibri" panose="020F0502020204030204" pitchFamily="34" charset="0"/>
              </a:rPr>
              <a:t>Climate change assessment of the mining sites using a Weather Generator and downscaled regional climate projections</a:t>
            </a:r>
          </a:p>
        </p:txBody>
      </p:sp>
      <p:sp>
        <p:nvSpPr>
          <p:cNvPr id="9" name="Title 1">
            <a:extLst>
              <a:ext uri="{FF2B5EF4-FFF2-40B4-BE49-F238E27FC236}">
                <a16:creationId xmlns:a16="http://schemas.microsoft.com/office/drawing/2014/main" id="{B7958F72-10BC-85C4-0A45-614C1134C321}"/>
              </a:ext>
            </a:extLst>
          </p:cNvPr>
          <p:cNvSpPr>
            <a:spLocks noGrp="1"/>
          </p:cNvSpPr>
          <p:nvPr>
            <p:ph type="title"/>
          </p:nvPr>
        </p:nvSpPr>
        <p:spPr>
          <a:xfrm>
            <a:off x="735330" y="0"/>
            <a:ext cx="10515600" cy="1325563"/>
          </a:xfrm>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Climate service deliverables</a:t>
            </a:r>
          </a:p>
        </p:txBody>
      </p:sp>
    </p:spTree>
    <p:extLst>
      <p:ext uri="{BB962C8B-B14F-4D97-AF65-F5344CB8AC3E}">
        <p14:creationId xmlns:p14="http://schemas.microsoft.com/office/powerpoint/2010/main" val="38698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descr="Translating IPCC climate signals to basin-scale hydroclimate projections&#10;&#10;Image with the following:&#10;Global IPCC climate projections (1-2°)&#10;Regional climate simulations (25-35 km)&#10;Basin-scale simulations (12.5km resolution)&#10;&#10;&#10;&#10;" title="Multi-model schematic:">
            <a:extLst>
              <a:ext uri="{FF2B5EF4-FFF2-40B4-BE49-F238E27FC236}">
                <a16:creationId xmlns:a16="http://schemas.microsoft.com/office/drawing/2014/main" id="{B956BA82-634D-9C57-1978-13882643E7EC}"/>
              </a:ext>
            </a:extLst>
          </p:cNvPr>
          <p:cNvSpPr>
            <a:spLocks noGrp="1"/>
          </p:cNvSpPr>
          <p:nvPr>
            <p:ph type="title"/>
          </p:nvPr>
        </p:nvSpPr>
        <p:spPr>
          <a:xfrm>
            <a:off x="633639" y="0"/>
            <a:ext cx="10419171" cy="1138740"/>
          </a:xfrm>
        </p:spPr>
        <p:txBody>
          <a:bodyPr>
            <a:normAutofit/>
          </a:bodyPr>
          <a:lstStyle/>
          <a:p>
            <a:r>
              <a:rPr lang="en-US" sz="3000" dirty="0">
                <a:latin typeface="Roboto" panose="02000000000000000000" pitchFamily="2" charset="0"/>
                <a:ea typeface="Roboto" panose="02000000000000000000" pitchFamily="2" charset="0"/>
                <a:cs typeface="Roboto" panose="02000000000000000000" pitchFamily="2" charset="0"/>
              </a:rPr>
              <a:t>Process of climate assessment through physics- and statistics-based climate downscaling data:</a:t>
            </a:r>
          </a:p>
        </p:txBody>
      </p:sp>
      <p:sp>
        <p:nvSpPr>
          <p:cNvPr id="13" name="Text Placeholder 16">
            <a:extLst>
              <a:ext uri="{FF2B5EF4-FFF2-40B4-BE49-F238E27FC236}">
                <a16:creationId xmlns:a16="http://schemas.microsoft.com/office/drawing/2014/main" id="{895E3131-97A9-82AA-54CD-9EE95611D469}"/>
              </a:ext>
            </a:extLst>
          </p:cNvPr>
          <p:cNvSpPr txBox="1">
            <a:spLocks/>
          </p:cNvSpPr>
          <p:nvPr/>
        </p:nvSpPr>
        <p:spPr>
          <a:xfrm>
            <a:off x="137160" y="1626490"/>
            <a:ext cx="11938883" cy="3320672"/>
          </a:xfrm>
          <a:prstGeom prst="roundRect">
            <a:avLst/>
          </a:prstGeom>
          <a:solidFill>
            <a:schemeClr val="accent5">
              <a:lumMod val="40000"/>
              <a:lumOff val="60000"/>
              <a:alpha val="60000"/>
            </a:schemeClr>
          </a:solidFill>
          <a:ln w="349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 </a:t>
            </a:r>
            <a:endParaRPr lang="en-US" dirty="0"/>
          </a:p>
        </p:txBody>
      </p:sp>
      <p:grpSp>
        <p:nvGrpSpPr>
          <p:cNvPr id="14" name="Group 13">
            <a:extLst>
              <a:ext uri="{FF2B5EF4-FFF2-40B4-BE49-F238E27FC236}">
                <a16:creationId xmlns:a16="http://schemas.microsoft.com/office/drawing/2014/main" id="{FE43B350-6B75-A1F3-7622-3E3E3A8B19E9}"/>
              </a:ext>
            </a:extLst>
          </p:cNvPr>
          <p:cNvGrpSpPr>
            <a:grpSpLocks/>
          </p:cNvGrpSpPr>
          <p:nvPr/>
        </p:nvGrpSpPr>
        <p:grpSpPr bwMode="auto">
          <a:xfrm>
            <a:off x="505906" y="2087796"/>
            <a:ext cx="7581492" cy="2682408"/>
            <a:chOff x="192677" y="1426148"/>
            <a:chExt cx="6560146" cy="2125098"/>
          </a:xfrm>
        </p:grpSpPr>
        <p:pic>
          <p:nvPicPr>
            <p:cNvPr id="15" name="Picture 1030" descr="Picture 3">
              <a:extLst>
                <a:ext uri="{FF2B5EF4-FFF2-40B4-BE49-F238E27FC236}">
                  <a16:creationId xmlns:a16="http://schemas.microsoft.com/office/drawing/2014/main" id="{82414BAC-68C1-6318-080C-9662F849DDF6}"/>
                </a:ext>
              </a:extLst>
            </p:cNvPr>
            <p:cNvPicPr>
              <a:picLocks noChangeAspect="1" noChangeArrowheads="1"/>
            </p:cNvPicPr>
            <p:nvPr/>
          </p:nvPicPr>
          <p:blipFill>
            <a:blip r:embed="rId4" cstate="print"/>
            <a:srcRect l="8276" t="8728" r="8966" b="3999"/>
            <a:stretch>
              <a:fillRect/>
            </a:stretch>
          </p:blipFill>
          <p:spPr bwMode="auto">
            <a:xfrm>
              <a:off x="192677" y="1426148"/>
              <a:ext cx="2125099" cy="2125098"/>
            </a:xfrm>
            <a:prstGeom prst="rect">
              <a:avLst/>
            </a:prstGeom>
            <a:noFill/>
            <a:ln w="9525">
              <a:noFill/>
              <a:miter lim="800000"/>
              <a:headEnd/>
              <a:tailEnd/>
            </a:ln>
          </p:spPr>
        </p:pic>
        <p:pic>
          <p:nvPicPr>
            <p:cNvPr id="16" name="Picture 1031" descr="month">
              <a:extLst>
                <a:ext uri="{FF2B5EF4-FFF2-40B4-BE49-F238E27FC236}">
                  <a16:creationId xmlns:a16="http://schemas.microsoft.com/office/drawing/2014/main" id="{45A10347-2B9D-EC9C-E2A0-B559D894C52B}"/>
                </a:ext>
              </a:extLst>
            </p:cNvPr>
            <p:cNvPicPr>
              <a:picLocks noChangeAspect="1" noChangeArrowheads="1"/>
            </p:cNvPicPr>
            <p:nvPr/>
          </p:nvPicPr>
          <p:blipFill>
            <a:blip r:embed="rId5" cstate="print"/>
            <a:srcRect l="19778" t="22638" r="14410" b="25914"/>
            <a:stretch>
              <a:fillRect/>
            </a:stretch>
          </p:blipFill>
          <p:spPr bwMode="auto">
            <a:xfrm>
              <a:off x="3181491" y="1487623"/>
              <a:ext cx="2838192" cy="1981244"/>
            </a:xfrm>
            <a:prstGeom prst="rect">
              <a:avLst/>
            </a:prstGeom>
            <a:noFill/>
            <a:ln w="9525">
              <a:noFill/>
              <a:miter lim="800000"/>
              <a:headEnd/>
              <a:tailEnd/>
            </a:ln>
          </p:spPr>
        </p:pic>
        <p:sp>
          <p:nvSpPr>
            <p:cNvPr id="17" name="Right Arrow 22">
              <a:extLst>
                <a:ext uri="{FF2B5EF4-FFF2-40B4-BE49-F238E27FC236}">
                  <a16:creationId xmlns:a16="http://schemas.microsoft.com/office/drawing/2014/main" id="{73CCB870-39C4-1C2A-DA88-38ACA87F8517}"/>
                </a:ext>
              </a:extLst>
            </p:cNvPr>
            <p:cNvSpPr/>
            <p:nvPr/>
          </p:nvSpPr>
          <p:spPr>
            <a:xfrm>
              <a:off x="6143242" y="2171868"/>
              <a:ext cx="609581" cy="45719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8" name="Picture 17">
            <a:extLst>
              <a:ext uri="{FF2B5EF4-FFF2-40B4-BE49-F238E27FC236}">
                <a16:creationId xmlns:a16="http://schemas.microsoft.com/office/drawing/2014/main" id="{84F21A13-8940-6934-1D19-F91A34E76167}"/>
              </a:ext>
            </a:extLst>
          </p:cNvPr>
          <p:cNvPicPr>
            <a:picLocks noChangeAspect="1"/>
          </p:cNvPicPr>
          <p:nvPr/>
        </p:nvPicPr>
        <p:blipFill rotWithShape="1">
          <a:blip r:embed="rId6"/>
          <a:srcRect l="7341" t="2208" r="5350" b="-2208"/>
          <a:stretch/>
        </p:blipFill>
        <p:spPr>
          <a:xfrm>
            <a:off x="8238302" y="2083110"/>
            <a:ext cx="3428031" cy="2583111"/>
          </a:xfrm>
          <a:prstGeom prst="rect">
            <a:avLst/>
          </a:prstGeom>
        </p:spPr>
      </p:pic>
      <p:sp>
        <p:nvSpPr>
          <p:cNvPr id="19" name="Right Arrow 22">
            <a:extLst>
              <a:ext uri="{FF2B5EF4-FFF2-40B4-BE49-F238E27FC236}">
                <a16:creationId xmlns:a16="http://schemas.microsoft.com/office/drawing/2014/main" id="{0FCB60D9-9FE0-3EC2-315A-2981C787EF9D}"/>
              </a:ext>
            </a:extLst>
          </p:cNvPr>
          <p:cNvSpPr/>
          <p:nvPr/>
        </p:nvSpPr>
        <p:spPr bwMode="auto">
          <a:xfrm>
            <a:off x="3083863" y="2945728"/>
            <a:ext cx="704486" cy="57709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itle 1">
            <a:extLst>
              <a:ext uri="{FF2B5EF4-FFF2-40B4-BE49-F238E27FC236}">
                <a16:creationId xmlns:a16="http://schemas.microsoft.com/office/drawing/2014/main" id="{40C56D05-F3F1-0974-E6B7-ABDB51F6B114}"/>
              </a:ext>
            </a:extLst>
          </p:cNvPr>
          <p:cNvSpPr txBox="1">
            <a:spLocks/>
          </p:cNvSpPr>
          <p:nvPr/>
        </p:nvSpPr>
        <p:spPr>
          <a:xfrm>
            <a:off x="-151831" y="4742521"/>
            <a:ext cx="3704844" cy="1267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spcBef>
                <a:spcPct val="50000"/>
              </a:spcBef>
              <a:defRPr/>
            </a:pPr>
            <a:r>
              <a:rPr lang="en-US" sz="2400" b="1" dirty="0">
                <a:solidFill>
                  <a:srgbClr val="44546A">
                    <a:lumMod val="75000"/>
                  </a:srgbClr>
                </a:solidFill>
                <a:cs typeface="Arial" charset="0"/>
              </a:rPr>
              <a:t>Global Climate Data </a:t>
            </a:r>
          </a:p>
          <a:p>
            <a:pPr algn="ctr">
              <a:spcBef>
                <a:spcPct val="50000"/>
              </a:spcBef>
              <a:defRPr/>
            </a:pPr>
            <a:r>
              <a:rPr lang="en-US" sz="1800" b="1" dirty="0">
                <a:solidFill>
                  <a:srgbClr val="44546A">
                    <a:lumMod val="75000"/>
                  </a:srgbClr>
                </a:solidFill>
                <a:cs typeface="Arial" charset="0"/>
              </a:rPr>
              <a:t>IPCC CMIP5 and CMIP6 </a:t>
            </a:r>
          </a:p>
        </p:txBody>
      </p:sp>
      <p:sp>
        <p:nvSpPr>
          <p:cNvPr id="21" name="Title 1">
            <a:extLst>
              <a:ext uri="{FF2B5EF4-FFF2-40B4-BE49-F238E27FC236}">
                <a16:creationId xmlns:a16="http://schemas.microsoft.com/office/drawing/2014/main" id="{9B4C187E-C413-C5A9-7383-0EC783C9571A}"/>
              </a:ext>
            </a:extLst>
          </p:cNvPr>
          <p:cNvSpPr txBox="1">
            <a:spLocks/>
          </p:cNvSpPr>
          <p:nvPr/>
        </p:nvSpPr>
        <p:spPr>
          <a:xfrm>
            <a:off x="3469697" y="5008769"/>
            <a:ext cx="4122509" cy="10313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spcBef>
                <a:spcPct val="50000"/>
              </a:spcBef>
              <a:defRPr/>
            </a:pPr>
            <a:r>
              <a:rPr lang="en-US" sz="2400" b="1" dirty="0">
                <a:solidFill>
                  <a:srgbClr val="44546A">
                    <a:lumMod val="75000"/>
                  </a:srgbClr>
                </a:solidFill>
                <a:cs typeface="Arial" charset="0"/>
              </a:rPr>
              <a:t>Downscaled Climate Data </a:t>
            </a:r>
          </a:p>
          <a:p>
            <a:pPr algn="ctr">
              <a:spcBef>
                <a:spcPct val="50000"/>
              </a:spcBef>
              <a:defRPr/>
            </a:pPr>
            <a:r>
              <a:rPr lang="en-US" sz="2000" b="1" dirty="0">
                <a:solidFill>
                  <a:srgbClr val="44546A">
                    <a:lumMod val="75000"/>
                  </a:srgbClr>
                </a:solidFill>
                <a:cs typeface="Arial" charset="0"/>
              </a:rPr>
              <a:t>Statistical &amp; dynamical downscaling</a:t>
            </a:r>
          </a:p>
        </p:txBody>
      </p:sp>
      <p:sp>
        <p:nvSpPr>
          <p:cNvPr id="22" name="Title 1">
            <a:extLst>
              <a:ext uri="{FF2B5EF4-FFF2-40B4-BE49-F238E27FC236}">
                <a16:creationId xmlns:a16="http://schemas.microsoft.com/office/drawing/2014/main" id="{FE4DC3C2-D858-A7A2-ECDA-9B0A5F08F396}"/>
              </a:ext>
            </a:extLst>
          </p:cNvPr>
          <p:cNvSpPr txBox="1">
            <a:spLocks/>
          </p:cNvSpPr>
          <p:nvPr/>
        </p:nvSpPr>
        <p:spPr>
          <a:xfrm>
            <a:off x="7890609" y="5919325"/>
            <a:ext cx="4224815" cy="5250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spcBef>
                <a:spcPct val="50000"/>
              </a:spcBef>
              <a:defRPr/>
            </a:pPr>
            <a:r>
              <a:rPr lang="en-US" sz="2400" b="1" dirty="0">
                <a:solidFill>
                  <a:srgbClr val="44546A">
                    <a:lumMod val="75000"/>
                  </a:srgbClr>
                </a:solidFill>
                <a:cs typeface="Arial" charset="0"/>
              </a:rPr>
              <a:t>Weather Generator</a:t>
            </a:r>
          </a:p>
          <a:p>
            <a:pPr algn="ctr">
              <a:spcBef>
                <a:spcPct val="50000"/>
              </a:spcBef>
              <a:defRPr/>
            </a:pPr>
            <a:r>
              <a:rPr lang="en-US" sz="2000" b="1" dirty="0">
                <a:solidFill>
                  <a:srgbClr val="44546A">
                    <a:lumMod val="75000"/>
                  </a:srgbClr>
                </a:solidFill>
                <a:cs typeface="Arial" charset="0"/>
              </a:rPr>
              <a:t>Statistical climate projection informed by the specific meteorological data at mining sites</a:t>
            </a:r>
          </a:p>
        </p:txBody>
      </p:sp>
    </p:spTree>
    <p:extLst>
      <p:ext uri="{BB962C8B-B14F-4D97-AF65-F5344CB8AC3E}">
        <p14:creationId xmlns:p14="http://schemas.microsoft.com/office/powerpoint/2010/main" val="141622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solar panels">
            <a:extLst>
              <a:ext uri="{FF2B5EF4-FFF2-40B4-BE49-F238E27FC236}">
                <a16:creationId xmlns:a16="http://schemas.microsoft.com/office/drawing/2014/main" id="{15A046D5-B835-C312-52D0-C0D5D64946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art&#10;&#10;Description automatically generated">
            <a:extLst>
              <a:ext uri="{FF2B5EF4-FFF2-40B4-BE49-F238E27FC236}">
                <a16:creationId xmlns:a16="http://schemas.microsoft.com/office/drawing/2014/main" id="{FC3AE22C-54C9-F536-A6D4-820E8A824B5A}"/>
              </a:ext>
            </a:extLst>
          </p:cNvPr>
          <p:cNvPicPr>
            <a:picLocks noChangeAspect="1"/>
          </p:cNvPicPr>
          <p:nvPr/>
        </p:nvPicPr>
        <p:blipFill>
          <a:blip r:embed="rId3"/>
          <a:stretch>
            <a:fillRect/>
          </a:stretch>
        </p:blipFill>
        <p:spPr>
          <a:xfrm>
            <a:off x="5145365" y="1044353"/>
            <a:ext cx="6920206" cy="5190154"/>
          </a:xfrm>
          <a:prstGeom prst="rect">
            <a:avLst/>
          </a:prstGeom>
        </p:spPr>
      </p:pic>
      <p:sp>
        <p:nvSpPr>
          <p:cNvPr id="24" name="TextBox 23">
            <a:extLst>
              <a:ext uri="{FF2B5EF4-FFF2-40B4-BE49-F238E27FC236}">
                <a16:creationId xmlns:a16="http://schemas.microsoft.com/office/drawing/2014/main" id="{D3B837A2-A021-B87E-0571-5EBBF8B92692}"/>
              </a:ext>
            </a:extLst>
          </p:cNvPr>
          <p:cNvSpPr txBox="1"/>
          <p:nvPr/>
        </p:nvSpPr>
        <p:spPr>
          <a:xfrm>
            <a:off x="5216160" y="6234507"/>
            <a:ext cx="6290876" cy="461665"/>
          </a:xfrm>
          <a:prstGeom prst="rect">
            <a:avLst/>
          </a:prstGeom>
          <a:noFill/>
        </p:spPr>
        <p:txBody>
          <a:bodyPr wrap="square">
            <a:spAutoFit/>
          </a:bodyPr>
          <a:lstStyle/>
          <a:p>
            <a:pPr algn="ctr"/>
            <a:r>
              <a:rPr lang="en-US" sz="1200" dirty="0">
                <a:solidFill>
                  <a:schemeClr val="accent3"/>
                </a:solidFill>
              </a:rPr>
              <a:t>﻿</a:t>
            </a:r>
            <a:r>
              <a:rPr lang="en-US" sz="1200" dirty="0"/>
              <a:t>Rainfall scenarios generated by the WG </a:t>
            </a:r>
          </a:p>
          <a:p>
            <a:pPr algn="ctr"/>
            <a:r>
              <a:rPr lang="en-US" sz="1200" dirty="0"/>
              <a:t>(based on historic record of the Santa Cruz River near the USA-Mexico border)</a:t>
            </a:r>
          </a:p>
        </p:txBody>
      </p:sp>
      <p:sp>
        <p:nvSpPr>
          <p:cNvPr id="12" name="Title 1">
            <a:extLst>
              <a:ext uri="{FF2B5EF4-FFF2-40B4-BE49-F238E27FC236}">
                <a16:creationId xmlns:a16="http://schemas.microsoft.com/office/drawing/2014/main" id="{54952145-8CC6-4940-7043-8D0EDDB0C83A}"/>
              </a:ext>
            </a:extLst>
          </p:cNvPr>
          <p:cNvSpPr>
            <a:spLocks noGrp="1"/>
          </p:cNvSpPr>
          <p:nvPr>
            <p:ph type="title"/>
          </p:nvPr>
        </p:nvSpPr>
        <p:spPr>
          <a:xfrm>
            <a:off x="549339" y="161828"/>
            <a:ext cx="10515600" cy="951470"/>
          </a:xfrm>
        </p:spPr>
        <p:txBody>
          <a:bodyPr/>
          <a:lstStyle/>
          <a:p>
            <a:r>
              <a:rPr lang="en-US" sz="4400" dirty="0">
                <a:latin typeface="Roboto" panose="02000000000000000000" pitchFamily="2" charset="0"/>
                <a:ea typeface="Roboto" panose="02000000000000000000" pitchFamily="2" charset="0"/>
                <a:cs typeface="Roboto" panose="02000000000000000000" pitchFamily="2" charset="0"/>
              </a:rPr>
              <a:t>Weather Generator</a:t>
            </a:r>
            <a:endParaRPr lang="en-US" sz="4400" dirty="0"/>
          </a:p>
        </p:txBody>
      </p:sp>
      <p:sp>
        <p:nvSpPr>
          <p:cNvPr id="7" name="TextBox 6">
            <a:extLst>
              <a:ext uri="{FF2B5EF4-FFF2-40B4-BE49-F238E27FC236}">
                <a16:creationId xmlns:a16="http://schemas.microsoft.com/office/drawing/2014/main" id="{D23BCD4F-DD96-2634-A5DF-7CDD721B8B9A}"/>
              </a:ext>
            </a:extLst>
          </p:cNvPr>
          <p:cNvSpPr txBox="1"/>
          <p:nvPr/>
        </p:nvSpPr>
        <p:spPr>
          <a:xfrm>
            <a:off x="301965" y="1674674"/>
            <a:ext cx="4658031" cy="4832092"/>
          </a:xfrm>
          <a:prstGeom prst="rect">
            <a:avLst/>
          </a:prstGeom>
          <a:noFill/>
        </p:spPr>
        <p:txBody>
          <a:bodyPr wrap="square" rtlCol="0">
            <a:spAutoFit/>
          </a:bodyPr>
          <a:lstStyle/>
          <a:p>
            <a:pPr marL="342900" indent="-342900" algn="l">
              <a:buFont typeface="Arial" panose="020B0604020202020204" pitchFamily="34" charset="0"/>
              <a:buChar char="•"/>
            </a:pPr>
            <a:r>
              <a:rPr lang="en-US" sz="2200" dirty="0">
                <a:solidFill>
                  <a:prstClr val="black"/>
                </a:solidFill>
                <a:latin typeface="Calibri body"/>
              </a:rPr>
              <a:t>A stochastic model that represents key features of the meteorological data</a:t>
            </a:r>
          </a:p>
          <a:p>
            <a:pPr marL="342900" indent="-342900" algn="l">
              <a:buFont typeface="Arial" panose="020B0604020202020204" pitchFamily="34" charset="0"/>
              <a:buChar char="•"/>
            </a:pPr>
            <a:r>
              <a:rPr lang="en-US" sz="2200" dirty="0">
                <a:solidFill>
                  <a:prstClr val="black"/>
                </a:solidFill>
                <a:latin typeface="Calibri body"/>
              </a:rPr>
              <a:t>Produces  ‘likely to occur’ scenarios of precipitation and temperature</a:t>
            </a:r>
          </a:p>
          <a:p>
            <a:pPr marL="342900" indent="-342900" algn="l">
              <a:buFont typeface="Arial" panose="020B0604020202020204" pitchFamily="34" charset="0"/>
              <a:buChar char="•"/>
            </a:pPr>
            <a:r>
              <a:rPr lang="en-US" sz="2200" dirty="0">
                <a:solidFill>
                  <a:prstClr val="black"/>
                </a:solidFill>
                <a:latin typeface="Calibri body"/>
              </a:rPr>
              <a:t>A sufficiently large number of likely to occur scenarios represents the region’s natural variability and uncertainty associated with the observed records</a:t>
            </a:r>
          </a:p>
          <a:p>
            <a:pPr marL="342900" indent="-342900" algn="l">
              <a:buFont typeface="Arial" panose="020B0604020202020204" pitchFamily="34" charset="0"/>
              <a:buChar char="•"/>
            </a:pPr>
            <a:r>
              <a:rPr lang="en-US" sz="2200" dirty="0">
                <a:solidFill>
                  <a:prstClr val="black"/>
                </a:solidFill>
                <a:latin typeface="Calibri body"/>
              </a:rPr>
              <a:t>The probabilistic nature of the WG output is used to assess the risk and impact of changes  </a:t>
            </a:r>
          </a:p>
          <a:p>
            <a:r>
              <a:rPr lang="en-US" sz="2200" dirty="0"/>
              <a:t> </a:t>
            </a:r>
          </a:p>
        </p:txBody>
      </p:sp>
    </p:spTree>
    <p:extLst>
      <p:ext uri="{BB962C8B-B14F-4D97-AF65-F5344CB8AC3E}">
        <p14:creationId xmlns:p14="http://schemas.microsoft.com/office/powerpoint/2010/main" val="194484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solar panels">
            <a:extLst>
              <a:ext uri="{FF2B5EF4-FFF2-40B4-BE49-F238E27FC236}">
                <a16:creationId xmlns:a16="http://schemas.microsoft.com/office/drawing/2014/main" id="{15A046D5-B835-C312-52D0-C0D5D64946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54952145-8CC6-4940-7043-8D0EDDB0C83A}"/>
              </a:ext>
            </a:extLst>
          </p:cNvPr>
          <p:cNvSpPr>
            <a:spLocks noGrp="1"/>
          </p:cNvSpPr>
          <p:nvPr>
            <p:ph type="title"/>
          </p:nvPr>
        </p:nvSpPr>
        <p:spPr>
          <a:xfrm>
            <a:off x="400750" y="171136"/>
            <a:ext cx="8679414" cy="951470"/>
          </a:xfrm>
        </p:spPr>
        <p:txBody>
          <a:bodyPr>
            <a:noAutofit/>
          </a:bodyPr>
          <a:lstStyle/>
          <a:p>
            <a:r>
              <a:rPr lang="en-US" sz="3400" dirty="0">
                <a:latin typeface="Roboto" panose="02000000000000000000" pitchFamily="2" charset="0"/>
                <a:ea typeface="Roboto" panose="02000000000000000000" pitchFamily="2" charset="0"/>
                <a:cs typeface="Roboto" panose="02000000000000000000" pitchFamily="2" charset="0"/>
              </a:rPr>
              <a:t>Example of climate change assessment in a prior research project</a:t>
            </a:r>
          </a:p>
        </p:txBody>
      </p:sp>
      <p:pic>
        <p:nvPicPr>
          <p:cNvPr id="2" name="Picture 1">
            <a:extLst>
              <a:ext uri="{FF2B5EF4-FFF2-40B4-BE49-F238E27FC236}">
                <a16:creationId xmlns:a16="http://schemas.microsoft.com/office/drawing/2014/main" id="{30C235B7-7183-8CC8-A3B2-6989265F7406}"/>
              </a:ext>
            </a:extLst>
          </p:cNvPr>
          <p:cNvPicPr>
            <a:picLocks noChangeAspect="1"/>
          </p:cNvPicPr>
          <p:nvPr/>
        </p:nvPicPr>
        <p:blipFill rotWithShape="1">
          <a:blip r:embed="rId3"/>
          <a:srcRect b="31590"/>
          <a:stretch/>
        </p:blipFill>
        <p:spPr>
          <a:xfrm>
            <a:off x="712516" y="1679255"/>
            <a:ext cx="8667122" cy="4361368"/>
          </a:xfrm>
          <a:prstGeom prst="rect">
            <a:avLst/>
          </a:prstGeom>
        </p:spPr>
      </p:pic>
      <p:pic>
        <p:nvPicPr>
          <p:cNvPr id="3" name="Picture 2">
            <a:extLst>
              <a:ext uri="{FF2B5EF4-FFF2-40B4-BE49-F238E27FC236}">
                <a16:creationId xmlns:a16="http://schemas.microsoft.com/office/drawing/2014/main" id="{86F41707-7281-D773-B5B2-F841EB8CF90C}"/>
              </a:ext>
            </a:extLst>
          </p:cNvPr>
          <p:cNvPicPr>
            <a:picLocks noChangeAspect="1"/>
          </p:cNvPicPr>
          <p:nvPr/>
        </p:nvPicPr>
        <p:blipFill>
          <a:blip r:embed="rId4"/>
          <a:stretch>
            <a:fillRect/>
          </a:stretch>
        </p:blipFill>
        <p:spPr>
          <a:xfrm>
            <a:off x="9125745" y="161828"/>
            <a:ext cx="3032567" cy="3698111"/>
          </a:xfrm>
          <a:prstGeom prst="rect">
            <a:avLst/>
          </a:prstGeom>
        </p:spPr>
      </p:pic>
      <p:sp>
        <p:nvSpPr>
          <p:cNvPr id="8" name="TextBox 7">
            <a:extLst>
              <a:ext uri="{FF2B5EF4-FFF2-40B4-BE49-F238E27FC236}">
                <a16:creationId xmlns:a16="http://schemas.microsoft.com/office/drawing/2014/main" id="{EBEDF615-5386-218B-AE93-05FC13E4AE0E}"/>
              </a:ext>
            </a:extLst>
          </p:cNvPr>
          <p:cNvSpPr txBox="1"/>
          <p:nvPr/>
        </p:nvSpPr>
        <p:spPr>
          <a:xfrm>
            <a:off x="1316744" y="6213919"/>
            <a:ext cx="8062894" cy="461665"/>
          </a:xfrm>
          <a:prstGeom prst="rect">
            <a:avLst/>
          </a:prstGeom>
          <a:noFill/>
        </p:spPr>
        <p:txBody>
          <a:bodyPr wrap="square">
            <a:spAutoFit/>
          </a:bodyPr>
          <a:lstStyle/>
          <a:p>
            <a:r>
              <a:rPr lang="en-US" sz="2400" dirty="0">
                <a:hlinkClick r:id="rId5"/>
              </a:rPr>
              <a:t>Bureau of Reclamation Lower Santa Cruz River Basin Study </a:t>
            </a:r>
            <a:endParaRPr lang="en-US" sz="2400" dirty="0"/>
          </a:p>
        </p:txBody>
      </p:sp>
    </p:spTree>
    <p:extLst>
      <p:ext uri="{BB962C8B-B14F-4D97-AF65-F5344CB8AC3E}">
        <p14:creationId xmlns:p14="http://schemas.microsoft.com/office/powerpoint/2010/main" val="397318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ar panels">
            <a:extLst>
              <a:ext uri="{FF2B5EF4-FFF2-40B4-BE49-F238E27FC236}">
                <a16:creationId xmlns:a16="http://schemas.microsoft.com/office/drawing/2014/main" id="{0570E68E-E6FF-6BD1-408D-09294A69E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72" r="9093" b="70277"/>
          <a:stretch/>
        </p:blipFill>
        <p:spPr bwMode="auto">
          <a:xfrm>
            <a:off x="0" y="0"/>
            <a:ext cx="12203894" cy="127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4A2665-F9F5-534C-A56D-CBC8B3B11CC5}"/>
              </a:ext>
            </a:extLst>
          </p:cNvPr>
          <p:cNvSpPr>
            <a:spLocks noGrp="1"/>
          </p:cNvSpPr>
          <p:nvPr>
            <p:ph type="title"/>
          </p:nvPr>
        </p:nvSpPr>
        <p:spPr>
          <a:xfrm>
            <a:off x="2880360" y="18255"/>
            <a:ext cx="9791699" cy="1256871"/>
          </a:xfrm>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Fresnillo-UA collaboration</a:t>
            </a:r>
          </a:p>
        </p:txBody>
      </p:sp>
      <p:sp>
        <p:nvSpPr>
          <p:cNvPr id="8" name="CuadroTexto 6">
            <a:extLst>
              <a:ext uri="{FF2B5EF4-FFF2-40B4-BE49-F238E27FC236}">
                <a16:creationId xmlns:a16="http://schemas.microsoft.com/office/drawing/2014/main" id="{2EC1C94E-B9F9-1C84-5551-2A378B7D5FC1}"/>
              </a:ext>
            </a:extLst>
          </p:cNvPr>
          <p:cNvSpPr txBox="1"/>
          <p:nvPr/>
        </p:nvSpPr>
        <p:spPr>
          <a:xfrm>
            <a:off x="447633" y="1544895"/>
            <a:ext cx="11045274" cy="4893647"/>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strike="noStrike" kern="1200" cap="none" spc="0" normalizeH="0" baseline="0" noProof="0" dirty="0">
                <a:ln>
                  <a:noFill/>
                </a:ln>
                <a:solidFill>
                  <a:prstClr val="black"/>
                </a:solidFill>
                <a:effectLst/>
                <a:uLnTx/>
                <a:uFillTx/>
                <a:latin typeface="Calibri body"/>
              </a:rPr>
              <a:t>Climate adaptation in mining is a relatively new field! </a:t>
            </a:r>
            <a:r>
              <a:rPr kumimoji="0" lang="en-US" sz="2400" b="0" strike="noStrike" kern="1200" cap="none" spc="0" normalizeH="0" baseline="0" noProof="0" dirty="0">
                <a:ln>
                  <a:noFill/>
                </a:ln>
                <a:solidFill>
                  <a:prstClr val="black"/>
                </a:solidFill>
                <a:effectLst/>
                <a:uLnTx/>
                <a:uFillTx/>
                <a:latin typeface="Calibri body"/>
              </a:rPr>
              <a:t>Finding the right knowledge partners, most notably on climate modelling, is key to develop a robust adaptation strategy</a:t>
            </a:r>
            <a:endParaRPr lang="en-US" sz="2400" dirty="0">
              <a:solidFill>
                <a:prstClr val="black"/>
              </a:solidFill>
              <a:latin typeface="Calibri body"/>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strike="noStrike" kern="1200" cap="none" spc="0" normalizeH="0" baseline="0" noProof="0" dirty="0">
                <a:ln>
                  <a:noFill/>
                </a:ln>
                <a:solidFill>
                  <a:prstClr val="black"/>
                </a:solidFill>
                <a:effectLst/>
                <a:uLnTx/>
                <a:uFillTx/>
                <a:latin typeface="Calibri body"/>
              </a:rPr>
              <a:t>The University of Arizona and Fresnillo have a </a:t>
            </a:r>
            <a:r>
              <a:rPr kumimoji="0" lang="en-US" sz="2400" b="1" strike="noStrike" kern="1200" cap="none" spc="0" normalizeH="0" baseline="0" noProof="0" dirty="0">
                <a:ln>
                  <a:noFill/>
                </a:ln>
                <a:solidFill>
                  <a:prstClr val="black"/>
                </a:solidFill>
                <a:effectLst/>
                <a:uLnTx/>
                <a:uFillTx/>
                <a:latin typeface="Calibri body"/>
              </a:rPr>
              <a:t>longstanding collaboration with flagship projects</a:t>
            </a:r>
            <a:r>
              <a:rPr kumimoji="0" lang="en-US" sz="2400" b="0" strike="noStrike" kern="1200" cap="none" spc="0" normalizeH="0" baseline="0" noProof="0" dirty="0">
                <a:ln>
                  <a:noFill/>
                </a:ln>
                <a:solidFill>
                  <a:prstClr val="black"/>
                </a:solidFill>
                <a:effectLst/>
                <a:uLnTx/>
                <a:uFillTx/>
                <a:latin typeface="Calibri body"/>
              </a:rPr>
              <a:t> on ethics culture, diversity, equity and inclusion.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body"/>
              </a:rPr>
              <a:t>This</a:t>
            </a:r>
            <a:r>
              <a:rPr kumimoji="0" lang="en-US" sz="2400" strike="noStrike" kern="1200" cap="none" spc="0" normalizeH="0" baseline="0" noProof="0" dirty="0">
                <a:ln>
                  <a:noFill/>
                </a:ln>
                <a:solidFill>
                  <a:prstClr val="black"/>
                </a:solidFill>
                <a:effectLst/>
                <a:uLnTx/>
                <a:uFillTx/>
                <a:latin typeface="Calibri body"/>
              </a:rPr>
              <a:t> collaboration is set to conduct a scientifically rigorous climate modelling exercise to </a:t>
            </a:r>
            <a:r>
              <a:rPr lang="en-US" sz="2400" dirty="0">
                <a:solidFill>
                  <a:prstClr val="black"/>
                </a:solidFill>
                <a:latin typeface="Calibri body"/>
              </a:rPr>
              <a:t>support</a:t>
            </a:r>
            <a:r>
              <a:rPr kumimoji="0" lang="en-US" sz="2400" strike="noStrike" kern="1200" cap="none" spc="0" normalizeH="0" baseline="0" noProof="0" dirty="0">
                <a:ln>
                  <a:noFill/>
                </a:ln>
                <a:solidFill>
                  <a:prstClr val="black"/>
                </a:solidFill>
                <a:effectLst/>
                <a:uLnTx/>
                <a:uFillTx/>
                <a:latin typeface="Calibri body"/>
              </a:rPr>
              <a:t> engineering, operations, health, safety, environment and community teams </a:t>
            </a:r>
            <a:r>
              <a:rPr lang="en-US" sz="2400" dirty="0">
                <a:solidFill>
                  <a:prstClr val="black"/>
                </a:solidFill>
                <a:latin typeface="Calibri body"/>
              </a:rPr>
              <a:t>in designing</a:t>
            </a:r>
            <a:r>
              <a:rPr kumimoji="0" lang="en-US" sz="2400" strike="noStrike" kern="1200" cap="none" spc="0" normalizeH="0" baseline="0" noProof="0" dirty="0">
                <a:ln>
                  <a:noFill/>
                </a:ln>
                <a:solidFill>
                  <a:prstClr val="black"/>
                </a:solidFill>
                <a:effectLst/>
                <a:uLnTx/>
                <a:uFillTx/>
                <a:latin typeface="Calibri body"/>
              </a:rPr>
              <a:t> adaptation pathways.</a:t>
            </a:r>
            <a:endParaRPr lang="en-US" sz="2400" dirty="0">
              <a:solidFill>
                <a:prstClr val="black"/>
              </a:solidFill>
              <a:latin typeface="Calibri body"/>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strike="noStrike" kern="1200" cap="none" spc="0" normalizeH="0" baseline="0" noProof="0" dirty="0">
                <a:ln>
                  <a:noFill/>
                </a:ln>
                <a:solidFill>
                  <a:prstClr val="black"/>
                </a:solidFill>
                <a:effectLst/>
                <a:uLnTx/>
                <a:uFillTx/>
                <a:latin typeface="Calibri body"/>
              </a:rPr>
              <a:t>The </a:t>
            </a:r>
            <a:r>
              <a:rPr kumimoji="0" lang="en-US" sz="2400" b="1" strike="noStrike" kern="1200" cap="none" spc="0" normalizeH="0" baseline="0" noProof="0" dirty="0">
                <a:ln>
                  <a:noFill/>
                </a:ln>
                <a:solidFill>
                  <a:prstClr val="black"/>
                </a:solidFill>
                <a:effectLst/>
                <a:uLnTx/>
                <a:uFillTx/>
                <a:latin typeface="Calibri body"/>
              </a:rPr>
              <a:t>education mindset </a:t>
            </a:r>
            <a:r>
              <a:rPr kumimoji="0" lang="en-US" sz="2400" b="0" strike="noStrike" kern="1200" cap="none" spc="0" normalizeH="0" baseline="0" noProof="0" dirty="0">
                <a:ln>
                  <a:noFill/>
                </a:ln>
                <a:solidFill>
                  <a:prstClr val="black"/>
                </a:solidFill>
                <a:effectLst/>
                <a:uLnTx/>
                <a:uFillTx/>
                <a:latin typeface="Calibri body"/>
              </a:rPr>
              <a:t>of the University of Arizona has been crucial to introduce Fresnillo to climate modelling.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strike="noStrike" kern="1200" cap="none" spc="0" normalizeH="0" baseline="0" noProof="0" dirty="0">
              <a:ln>
                <a:noFill/>
              </a:ln>
              <a:solidFill>
                <a:prstClr val="black"/>
              </a:solidFill>
              <a:effectLst/>
              <a:uLnTx/>
              <a:uFillTx/>
              <a:latin typeface="Calibri body"/>
            </a:endParaRPr>
          </a:p>
          <a:p>
            <a:pPr marR="0" lvl="0" algn="just" defTabSz="914400" rtl="0" eaLnBrk="1" fontAlgn="auto" latinLnBrk="0" hangingPunct="1">
              <a:lnSpc>
                <a:spcPct val="100000"/>
              </a:lnSpc>
              <a:spcBef>
                <a:spcPts val="0"/>
              </a:spcBef>
              <a:spcAft>
                <a:spcPts val="0"/>
              </a:spcAft>
              <a:buClrTx/>
              <a:buSzTx/>
              <a:tabLst/>
              <a:defRPr/>
            </a:pPr>
            <a:r>
              <a:rPr kumimoji="0" lang="en-US" sz="2400" b="1" strike="noStrike" kern="1200" cap="none" spc="0" normalizeH="0" baseline="0" noProof="0" dirty="0">
                <a:ln>
                  <a:noFill/>
                </a:ln>
                <a:solidFill>
                  <a:prstClr val="black"/>
                </a:solidFill>
                <a:effectLst/>
                <a:uLnTx/>
                <a:uFillTx/>
                <a:latin typeface="Calibri body"/>
              </a:rPr>
              <a:t>This collaboration aims to reach out to universities and mining companies in Mexico </a:t>
            </a:r>
            <a:r>
              <a:rPr lang="en-US" sz="2400" b="1" dirty="0">
                <a:solidFill>
                  <a:prstClr val="black"/>
                </a:solidFill>
                <a:latin typeface="Calibri body"/>
              </a:rPr>
              <a:t>to extend the use of climate modelling to support adaptation strategies</a:t>
            </a:r>
            <a:endParaRPr kumimoji="0" lang="en-US" sz="2400" b="1" strike="noStrike" kern="1200" cap="none" spc="0" normalizeH="0" baseline="0" noProof="0" dirty="0">
              <a:ln>
                <a:noFill/>
              </a:ln>
              <a:solidFill>
                <a:prstClr val="black"/>
              </a:solidFill>
              <a:effectLst/>
              <a:uLnTx/>
              <a:uFillTx/>
              <a:latin typeface="Calibri body"/>
            </a:endParaRPr>
          </a:p>
        </p:txBody>
      </p:sp>
    </p:spTree>
    <p:extLst>
      <p:ext uri="{BB962C8B-B14F-4D97-AF65-F5344CB8AC3E}">
        <p14:creationId xmlns:p14="http://schemas.microsoft.com/office/powerpoint/2010/main" val="2328970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1247</Words>
  <Application>Microsoft Office PowerPoint</Application>
  <PresentationFormat>Widescreen</PresentationFormat>
  <Paragraphs>111</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body</vt:lpstr>
      <vt:lpstr>Calibri Light</vt:lpstr>
      <vt:lpstr>Courier New</vt:lpstr>
      <vt:lpstr>Roboto</vt:lpstr>
      <vt:lpstr>Times New Roman</vt:lpstr>
      <vt:lpstr>Office Theme</vt:lpstr>
      <vt:lpstr>PowerPoint Presentation</vt:lpstr>
      <vt:lpstr>Climate services for mining industry</vt:lpstr>
      <vt:lpstr>Fresnillo Mining: Climate change adaptation approach</vt:lpstr>
      <vt:lpstr>Fresnillo Mining:  Business Case</vt:lpstr>
      <vt:lpstr>Climate service deliverables</vt:lpstr>
      <vt:lpstr>Process of climate assessment through physics- and statistics-based climate downscaling data:</vt:lpstr>
      <vt:lpstr>Weather Generator</vt:lpstr>
      <vt:lpstr>Example of climate change assessment in a prior research project</vt:lpstr>
      <vt:lpstr>Fresnillo-UA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Hsin I - (hchang05)</dc:creator>
  <cp:lastModifiedBy>Chang, Hsin I - (hchang05)</cp:lastModifiedBy>
  <cp:revision>1</cp:revision>
  <dcterms:created xsi:type="dcterms:W3CDTF">2023-05-22T03:09:00Z</dcterms:created>
  <dcterms:modified xsi:type="dcterms:W3CDTF">2023-05-22T03:16:57Z</dcterms:modified>
</cp:coreProperties>
</file>